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5"/>
  </p:notesMasterIdLst>
  <p:sldIdLst>
    <p:sldId id="257" r:id="rId2"/>
    <p:sldId id="402" r:id="rId3"/>
    <p:sldId id="258" r:id="rId4"/>
    <p:sldId id="301" r:id="rId5"/>
    <p:sldId id="391" r:id="rId6"/>
    <p:sldId id="412" r:id="rId7"/>
    <p:sldId id="413" r:id="rId8"/>
    <p:sldId id="410" r:id="rId9"/>
    <p:sldId id="411" r:id="rId10"/>
    <p:sldId id="394" r:id="rId11"/>
    <p:sldId id="403" r:id="rId12"/>
    <p:sldId id="392" r:id="rId13"/>
    <p:sldId id="404" r:id="rId14"/>
    <p:sldId id="269" r:id="rId15"/>
    <p:sldId id="313" r:id="rId16"/>
    <p:sldId id="314" r:id="rId17"/>
    <p:sldId id="315" r:id="rId18"/>
    <p:sldId id="316" r:id="rId19"/>
    <p:sldId id="405" r:id="rId20"/>
    <p:sldId id="312" r:id="rId21"/>
    <p:sldId id="296" r:id="rId22"/>
    <p:sldId id="302" r:id="rId23"/>
    <p:sldId id="303" r:id="rId24"/>
    <p:sldId id="304" r:id="rId25"/>
    <p:sldId id="311" r:id="rId26"/>
    <p:sldId id="369" r:id="rId27"/>
    <p:sldId id="370" r:id="rId28"/>
    <p:sldId id="371" r:id="rId29"/>
    <p:sldId id="372" r:id="rId30"/>
    <p:sldId id="368" r:id="rId31"/>
    <p:sldId id="374" r:id="rId32"/>
    <p:sldId id="375" r:id="rId33"/>
    <p:sldId id="398" r:id="rId34"/>
    <p:sldId id="399" r:id="rId35"/>
    <p:sldId id="400" r:id="rId36"/>
    <p:sldId id="406" r:id="rId37"/>
    <p:sldId id="274" r:id="rId38"/>
    <p:sldId id="358" r:id="rId39"/>
    <p:sldId id="379" r:id="rId40"/>
    <p:sldId id="401" r:id="rId41"/>
    <p:sldId id="359" r:id="rId42"/>
    <p:sldId id="360" r:id="rId43"/>
    <p:sldId id="380" r:id="rId44"/>
    <p:sldId id="381" r:id="rId45"/>
    <p:sldId id="357" r:id="rId46"/>
    <p:sldId id="288" r:id="rId47"/>
    <p:sldId id="294" r:id="rId48"/>
    <p:sldId id="385" r:id="rId49"/>
    <p:sldId id="387" r:id="rId50"/>
    <p:sldId id="386" r:id="rId51"/>
    <p:sldId id="388" r:id="rId52"/>
    <p:sldId id="361" r:id="rId53"/>
    <p:sldId id="378" r:id="rId54"/>
    <p:sldId id="377" r:id="rId55"/>
    <p:sldId id="376" r:id="rId56"/>
    <p:sldId id="362" r:id="rId57"/>
    <p:sldId id="363" r:id="rId58"/>
    <p:sldId id="297" r:id="rId59"/>
    <p:sldId id="408" r:id="rId60"/>
    <p:sldId id="318" r:id="rId61"/>
    <p:sldId id="319" r:id="rId62"/>
    <p:sldId id="320" r:id="rId63"/>
    <p:sldId id="321" r:id="rId64"/>
    <p:sldId id="322" r:id="rId65"/>
    <p:sldId id="323" r:id="rId66"/>
    <p:sldId id="324" r:id="rId67"/>
    <p:sldId id="326" r:id="rId68"/>
    <p:sldId id="327" r:id="rId69"/>
    <p:sldId id="328" r:id="rId70"/>
    <p:sldId id="334" r:id="rId71"/>
    <p:sldId id="335" r:id="rId72"/>
    <p:sldId id="336" r:id="rId73"/>
    <p:sldId id="339" r:id="rId74"/>
    <p:sldId id="340" r:id="rId75"/>
    <p:sldId id="341" r:id="rId76"/>
    <p:sldId id="342" r:id="rId77"/>
    <p:sldId id="352" r:id="rId78"/>
    <p:sldId id="344" r:id="rId79"/>
    <p:sldId id="345" r:id="rId80"/>
    <p:sldId id="346" r:id="rId81"/>
    <p:sldId id="347" r:id="rId82"/>
    <p:sldId id="348" r:id="rId83"/>
    <p:sldId id="349" r:id="rId84"/>
    <p:sldId id="350" r:id="rId85"/>
    <p:sldId id="351" r:id="rId86"/>
    <p:sldId id="382" r:id="rId87"/>
    <p:sldId id="383" r:id="rId88"/>
    <p:sldId id="384" r:id="rId89"/>
    <p:sldId id="354" r:id="rId90"/>
    <p:sldId id="409" r:id="rId91"/>
    <p:sldId id="407" r:id="rId92"/>
    <p:sldId id="389" r:id="rId93"/>
    <p:sldId id="281" r:id="rId94"/>
  </p:sldIdLst>
  <p:sldSz cx="23039388" cy="12960350"/>
  <p:notesSz cx="6858000" cy="9144000"/>
  <p:custDataLst>
    <p:tags r:id="rId9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F98CD3C-4424-4813-91E1-E29218E9DC27}">
          <p14:sldIdLst>
            <p14:sldId id="257"/>
          </p14:sldIdLst>
        </p14:section>
        <p14:section name="引言" id="{0C30BE24-F47D-4B8D-BE2B-767908B9C3D8}">
          <p14:sldIdLst>
            <p14:sldId id="402"/>
            <p14:sldId id="258"/>
          </p14:sldIdLst>
        </p14:section>
        <p14:section name="分布式简介" id="{5C1EA514-6EC7-44B7-BEDE-ED44601D8C6F}">
          <p14:sldIdLst>
            <p14:sldId id="301"/>
            <p14:sldId id="391"/>
            <p14:sldId id="412"/>
            <p14:sldId id="413"/>
            <p14:sldId id="410"/>
            <p14:sldId id="411"/>
            <p14:sldId id="394"/>
            <p14:sldId id="403"/>
            <p14:sldId id="392"/>
            <p14:sldId id="404"/>
          </p14:sldIdLst>
        </p14:section>
        <p14:section name="分布式理论" id="{96CC6D6E-2212-48A9-A23A-93D706128567}">
          <p14:sldIdLst>
            <p14:sldId id="269"/>
            <p14:sldId id="313"/>
            <p14:sldId id="314"/>
            <p14:sldId id="315"/>
            <p14:sldId id="316"/>
            <p14:sldId id="405"/>
          </p14:sldIdLst>
        </p14:section>
        <p14:section name="分布式算法" id="{5DDCF65B-1D5C-4A30-A031-0C83E637332C}">
          <p14:sldIdLst>
            <p14:sldId id="312"/>
            <p14:sldId id="296"/>
            <p14:sldId id="302"/>
            <p14:sldId id="303"/>
            <p14:sldId id="304"/>
            <p14:sldId id="311"/>
            <p14:sldId id="369"/>
            <p14:sldId id="370"/>
            <p14:sldId id="371"/>
            <p14:sldId id="372"/>
            <p14:sldId id="368"/>
            <p14:sldId id="374"/>
            <p14:sldId id="375"/>
            <p14:sldId id="398"/>
            <p14:sldId id="399"/>
            <p14:sldId id="400"/>
            <p14:sldId id="406"/>
          </p14:sldIdLst>
        </p14:section>
        <p14:section name="分布式设计" id="{9B6AA4B5-C6DF-4B3C-A97C-3704E3F9222D}">
          <p14:sldIdLst>
            <p14:sldId id="274"/>
            <p14:sldId id="358"/>
            <p14:sldId id="379"/>
            <p14:sldId id="401"/>
            <p14:sldId id="359"/>
            <p14:sldId id="360"/>
            <p14:sldId id="380"/>
            <p14:sldId id="381"/>
            <p14:sldId id="357"/>
            <p14:sldId id="288"/>
            <p14:sldId id="294"/>
            <p14:sldId id="385"/>
            <p14:sldId id="387"/>
            <p14:sldId id="386"/>
            <p14:sldId id="388"/>
            <p14:sldId id="361"/>
            <p14:sldId id="378"/>
            <p14:sldId id="377"/>
            <p14:sldId id="376"/>
            <p14:sldId id="362"/>
            <p14:sldId id="363"/>
            <p14:sldId id="297"/>
            <p14:sldId id="408"/>
          </p14:sldIdLst>
        </p14:section>
        <p14:section name="分布式应用" id="{F3B28D60-963E-4098-9392-D99003539587}">
          <p14:sldIdLst>
            <p14:sldId id="318"/>
            <p14:sldId id="319"/>
            <p14:sldId id="320"/>
            <p14:sldId id="321"/>
            <p14:sldId id="322"/>
            <p14:sldId id="323"/>
            <p14:sldId id="324"/>
            <p14:sldId id="326"/>
            <p14:sldId id="327"/>
            <p14:sldId id="328"/>
            <p14:sldId id="334"/>
            <p14:sldId id="335"/>
            <p14:sldId id="336"/>
            <p14:sldId id="339"/>
            <p14:sldId id="340"/>
            <p14:sldId id="341"/>
            <p14:sldId id="342"/>
            <p14:sldId id="352"/>
            <p14:sldId id="344"/>
            <p14:sldId id="345"/>
            <p14:sldId id="346"/>
            <p14:sldId id="347"/>
            <p14:sldId id="348"/>
            <p14:sldId id="349"/>
            <p14:sldId id="350"/>
            <p14:sldId id="351"/>
            <p14:sldId id="382"/>
            <p14:sldId id="383"/>
            <p14:sldId id="384"/>
            <p14:sldId id="354"/>
            <p14:sldId id="409"/>
          </p14:sldIdLst>
        </p14:section>
        <p14:section name="尾章" id="{74A88F5C-58B9-4A1D-98D7-30588A478F24}">
          <p14:sldIdLst>
            <p14:sldId id="407"/>
            <p14:sldId id="389"/>
            <p14:sldId id="281"/>
          </p14:sldIdLst>
        </p14:section>
      </p14:sectionLst>
    </p:ext>
    <p:ext uri="{EFAFB233-063F-42B5-8137-9DF3F51BA10A}">
      <p15:sldGuideLst xmlns:p15="http://schemas.microsoft.com/office/powerpoint/2012/main">
        <p15:guide id="1" orient="horz" pos="3220" userDrawn="1">
          <p15:clr>
            <a:srgbClr val="A4A3A4"/>
          </p15:clr>
        </p15:guide>
        <p15:guide id="2" pos="7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773"/>
    <a:srgbClr val="20497D"/>
    <a:srgbClr val="EFF1F3"/>
    <a:srgbClr val="FCD766"/>
    <a:srgbClr val="788BA9"/>
    <a:srgbClr val="D67A71"/>
    <a:srgbClr val="BFBFBF"/>
    <a:srgbClr val="B3A2C7"/>
    <a:srgbClr val="AD9AAD"/>
    <a:srgbClr val="F19B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4957" autoAdjust="0"/>
  </p:normalViewPr>
  <p:slideViewPr>
    <p:cSldViewPr snapToGrid="0">
      <p:cViewPr>
        <p:scale>
          <a:sx n="33" d="100"/>
          <a:sy n="33" d="100"/>
        </p:scale>
        <p:origin x="1354" y="254"/>
      </p:cViewPr>
      <p:guideLst>
        <p:guide orient="horz" pos="3220"/>
        <p:guide pos="730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1727390" rtl="0" eaLnBrk="1" latinLnBrk="0" hangingPunct="1">
      <a:defRPr sz="2268" kern="1200">
        <a:solidFill>
          <a:schemeClr val="tx1"/>
        </a:solidFill>
        <a:latin typeface="+mn-lt"/>
        <a:ea typeface="+mn-ea"/>
        <a:cs typeface="+mn-cs"/>
      </a:defRPr>
    </a:lvl1pPr>
    <a:lvl2pPr marL="863695" algn="l" defTabSz="1727390" rtl="0" eaLnBrk="1" latinLnBrk="0" hangingPunct="1">
      <a:defRPr sz="2268" kern="1200">
        <a:solidFill>
          <a:schemeClr val="tx1"/>
        </a:solidFill>
        <a:latin typeface="+mn-lt"/>
        <a:ea typeface="+mn-ea"/>
        <a:cs typeface="+mn-cs"/>
      </a:defRPr>
    </a:lvl2pPr>
    <a:lvl3pPr marL="1727390" algn="l" defTabSz="1727390" rtl="0" eaLnBrk="1" latinLnBrk="0" hangingPunct="1">
      <a:defRPr sz="2268" kern="1200">
        <a:solidFill>
          <a:schemeClr val="tx1"/>
        </a:solidFill>
        <a:latin typeface="+mn-lt"/>
        <a:ea typeface="+mn-ea"/>
        <a:cs typeface="+mn-cs"/>
      </a:defRPr>
    </a:lvl3pPr>
    <a:lvl4pPr marL="2591085" algn="l" defTabSz="1727390" rtl="0" eaLnBrk="1" latinLnBrk="0" hangingPunct="1">
      <a:defRPr sz="2268" kern="1200">
        <a:solidFill>
          <a:schemeClr val="tx1"/>
        </a:solidFill>
        <a:latin typeface="+mn-lt"/>
        <a:ea typeface="+mn-ea"/>
        <a:cs typeface="+mn-cs"/>
      </a:defRPr>
    </a:lvl4pPr>
    <a:lvl5pPr marL="3454780" algn="l" defTabSz="1727390" rtl="0" eaLnBrk="1" latinLnBrk="0" hangingPunct="1">
      <a:defRPr sz="2268" kern="1200">
        <a:solidFill>
          <a:schemeClr val="tx1"/>
        </a:solidFill>
        <a:latin typeface="+mn-lt"/>
        <a:ea typeface="+mn-ea"/>
        <a:cs typeface="+mn-cs"/>
      </a:defRPr>
    </a:lvl5pPr>
    <a:lvl6pPr marL="4318475" algn="l" defTabSz="1727390" rtl="0" eaLnBrk="1" latinLnBrk="0" hangingPunct="1">
      <a:defRPr sz="2268" kern="1200">
        <a:solidFill>
          <a:schemeClr val="tx1"/>
        </a:solidFill>
        <a:latin typeface="+mn-lt"/>
        <a:ea typeface="+mn-ea"/>
        <a:cs typeface="+mn-cs"/>
      </a:defRPr>
    </a:lvl6pPr>
    <a:lvl7pPr marL="5182170" algn="l" defTabSz="1727390" rtl="0" eaLnBrk="1" latinLnBrk="0" hangingPunct="1">
      <a:defRPr sz="2268" kern="1200">
        <a:solidFill>
          <a:schemeClr val="tx1"/>
        </a:solidFill>
        <a:latin typeface="+mn-lt"/>
        <a:ea typeface="+mn-ea"/>
        <a:cs typeface="+mn-cs"/>
      </a:defRPr>
    </a:lvl7pPr>
    <a:lvl8pPr marL="6045865" algn="l" defTabSz="1727390" rtl="0" eaLnBrk="1" latinLnBrk="0" hangingPunct="1">
      <a:defRPr sz="2268" kern="1200">
        <a:solidFill>
          <a:schemeClr val="tx1"/>
        </a:solidFill>
        <a:latin typeface="+mn-lt"/>
        <a:ea typeface="+mn-ea"/>
        <a:cs typeface="+mn-cs"/>
      </a:defRPr>
    </a:lvl8pPr>
    <a:lvl9pPr marL="6909560" algn="l" defTabSz="1727390" rtl="0" eaLnBrk="1" latinLnBrk="0" hangingPunct="1">
      <a:defRPr sz="226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分布式组件</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42913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3589175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多级缓存</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 </a:t>
            </a:r>
            <a:r>
              <a:rPr lang="en-US" altLang="zh-CN" dirty="0"/>
              <a:t>CDN </a:t>
            </a:r>
            <a:r>
              <a:rPr lang="zh-CN" altLang="en-US" dirty="0"/>
              <a:t>和反向代理加快系统的静态资源访问速度。</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5212082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分库分表</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通过分库和分表进行数据的拆分来使得各个表的数据量保持在阈值以下，以及对流量进行疏导应对高访问量，是应对高并发和海量数据系统的有效手段。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数据分片的拆分方式又分为垂直分片和水平分片。</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1758353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79924" y="2121058"/>
            <a:ext cx="17279541" cy="4512122"/>
          </a:xfrm>
        </p:spPr>
        <p:txBody>
          <a:bodyPr anchor="b"/>
          <a:lstStyle>
            <a:lvl1pPr algn="ctr">
              <a:defRPr sz="11338"/>
            </a:lvl1pPr>
          </a:lstStyle>
          <a:p>
            <a:r>
              <a:rPr lang="zh-CN" altLang="en-US"/>
              <a:t>单击此处编辑母版标题样式</a:t>
            </a:r>
            <a:endParaRPr lang="en-US" dirty="0"/>
          </a:p>
        </p:txBody>
      </p:sp>
      <p:sp>
        <p:nvSpPr>
          <p:cNvPr id="3" name="Subtitle 2"/>
          <p:cNvSpPr>
            <a:spLocks noGrp="1"/>
          </p:cNvSpPr>
          <p:nvPr>
            <p:ph type="subTitle" idx="1"/>
          </p:nvPr>
        </p:nvSpPr>
        <p:spPr>
          <a:xfrm>
            <a:off x="2879924" y="6807185"/>
            <a:ext cx="17279541" cy="3129084"/>
          </a:xfrm>
        </p:spPr>
        <p:txBody>
          <a:bodyPr/>
          <a:lstStyle>
            <a:lvl1pPr marL="0" indent="0" algn="ctr">
              <a:buNone/>
              <a:defRPr sz="4535"/>
            </a:lvl1pPr>
            <a:lvl2pPr marL="863971" indent="0" algn="ctr">
              <a:buNone/>
              <a:defRPr sz="3779"/>
            </a:lvl2pPr>
            <a:lvl3pPr marL="1727942" indent="0" algn="ctr">
              <a:buNone/>
              <a:defRPr sz="3401"/>
            </a:lvl3pPr>
            <a:lvl4pPr marL="2591913" indent="0" algn="ctr">
              <a:buNone/>
              <a:defRPr sz="3024"/>
            </a:lvl4pPr>
            <a:lvl5pPr marL="3455883" indent="0" algn="ctr">
              <a:buNone/>
              <a:defRPr sz="3024"/>
            </a:lvl5pPr>
            <a:lvl6pPr marL="4319854" indent="0" algn="ctr">
              <a:buNone/>
              <a:defRPr sz="3024"/>
            </a:lvl6pPr>
            <a:lvl7pPr marL="5183825" indent="0" algn="ctr">
              <a:buNone/>
              <a:defRPr sz="3024"/>
            </a:lvl7pPr>
            <a:lvl8pPr marL="6047796" indent="0" algn="ctr">
              <a:buNone/>
              <a:defRPr sz="3024"/>
            </a:lvl8pPr>
            <a:lvl9pPr marL="6911767" indent="0" algn="ctr">
              <a:buNone/>
              <a:defRPr sz="3024"/>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72487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46735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487562" y="690018"/>
            <a:ext cx="4967868" cy="109832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83958" y="690018"/>
            <a:ext cx="14615612" cy="1098329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7280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5" y="0"/>
            <a:ext cx="23039390" cy="12960350"/>
          </a:xfrm>
          <a:prstGeom prst="rect">
            <a:avLst/>
          </a:prstGeom>
        </p:spPr>
      </p:pic>
    </p:spTree>
    <p:extLst>
      <p:ext uri="{BB962C8B-B14F-4D97-AF65-F5344CB8AC3E}">
        <p14:creationId xmlns:p14="http://schemas.microsoft.com/office/powerpoint/2010/main" val="819092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17027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71958" y="3231089"/>
            <a:ext cx="19871472" cy="5391145"/>
          </a:xfrm>
        </p:spPr>
        <p:txBody>
          <a:bodyPr anchor="b"/>
          <a:lstStyle>
            <a:lvl1pPr>
              <a:defRPr sz="11338"/>
            </a:lvl1pPr>
          </a:lstStyle>
          <a:p>
            <a:r>
              <a:rPr lang="zh-CN" altLang="en-US"/>
              <a:t>单击此处编辑母版标题样式</a:t>
            </a:r>
            <a:endParaRPr lang="en-US" dirty="0"/>
          </a:p>
        </p:txBody>
      </p:sp>
      <p:sp>
        <p:nvSpPr>
          <p:cNvPr id="3" name="Text Placeholder 2"/>
          <p:cNvSpPr>
            <a:spLocks noGrp="1"/>
          </p:cNvSpPr>
          <p:nvPr>
            <p:ph type="body" idx="1"/>
          </p:nvPr>
        </p:nvSpPr>
        <p:spPr>
          <a:xfrm>
            <a:off x="1571958" y="8673236"/>
            <a:ext cx="19871472" cy="2835076"/>
          </a:xfrm>
        </p:spPr>
        <p:txBody>
          <a:bodyPr/>
          <a:lstStyle>
            <a:lvl1pPr marL="0" indent="0">
              <a:buNone/>
              <a:defRPr sz="4535">
                <a:solidFill>
                  <a:schemeClr val="tx1">
                    <a:tint val="75000"/>
                  </a:schemeClr>
                </a:solidFill>
              </a:defRPr>
            </a:lvl1pPr>
            <a:lvl2pPr marL="863971" indent="0">
              <a:buNone/>
              <a:defRPr sz="3779">
                <a:solidFill>
                  <a:schemeClr val="tx1">
                    <a:tint val="75000"/>
                  </a:schemeClr>
                </a:solidFill>
              </a:defRPr>
            </a:lvl2pPr>
            <a:lvl3pPr marL="1727942" indent="0">
              <a:buNone/>
              <a:defRPr sz="3401">
                <a:solidFill>
                  <a:schemeClr val="tx1">
                    <a:tint val="75000"/>
                  </a:schemeClr>
                </a:solidFill>
              </a:defRPr>
            </a:lvl3pPr>
            <a:lvl4pPr marL="2591913" indent="0">
              <a:buNone/>
              <a:defRPr sz="3024">
                <a:solidFill>
                  <a:schemeClr val="tx1">
                    <a:tint val="75000"/>
                  </a:schemeClr>
                </a:solidFill>
              </a:defRPr>
            </a:lvl4pPr>
            <a:lvl5pPr marL="3455883" indent="0">
              <a:buNone/>
              <a:defRPr sz="3024">
                <a:solidFill>
                  <a:schemeClr val="tx1">
                    <a:tint val="75000"/>
                  </a:schemeClr>
                </a:solidFill>
              </a:defRPr>
            </a:lvl5pPr>
            <a:lvl6pPr marL="4319854" indent="0">
              <a:buNone/>
              <a:defRPr sz="3024">
                <a:solidFill>
                  <a:schemeClr val="tx1">
                    <a:tint val="75000"/>
                  </a:schemeClr>
                </a:solidFill>
              </a:defRPr>
            </a:lvl6pPr>
            <a:lvl7pPr marL="5183825" indent="0">
              <a:buNone/>
              <a:defRPr sz="3024">
                <a:solidFill>
                  <a:schemeClr val="tx1">
                    <a:tint val="75000"/>
                  </a:schemeClr>
                </a:solidFill>
              </a:defRPr>
            </a:lvl7pPr>
            <a:lvl8pPr marL="6047796" indent="0">
              <a:buNone/>
              <a:defRPr sz="3024">
                <a:solidFill>
                  <a:schemeClr val="tx1">
                    <a:tint val="75000"/>
                  </a:schemeClr>
                </a:solidFill>
              </a:defRPr>
            </a:lvl8pPr>
            <a:lvl9pPr marL="6911767" indent="0">
              <a:buNone/>
              <a:defRPr sz="3024">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796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3958"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663690"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86163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86959" y="690019"/>
            <a:ext cx="19871472" cy="250506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86960" y="3177087"/>
            <a:ext cx="9746740"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4" name="Content Placeholder 3"/>
          <p:cNvSpPr>
            <a:spLocks noGrp="1"/>
          </p:cNvSpPr>
          <p:nvPr>
            <p:ph sz="half" idx="2"/>
          </p:nvPr>
        </p:nvSpPr>
        <p:spPr>
          <a:xfrm>
            <a:off x="1586960" y="4734128"/>
            <a:ext cx="9746740"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663690" y="3177087"/>
            <a:ext cx="9794741"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6" name="Content Placeholder 5"/>
          <p:cNvSpPr>
            <a:spLocks noGrp="1"/>
          </p:cNvSpPr>
          <p:nvPr>
            <p:ph sz="quarter" idx="4"/>
          </p:nvPr>
        </p:nvSpPr>
        <p:spPr>
          <a:xfrm>
            <a:off x="11663690" y="4734128"/>
            <a:ext cx="9794741"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0" name="矩形 9">
            <a:extLst>
              <a:ext uri="{FF2B5EF4-FFF2-40B4-BE49-F238E27FC236}">
                <a16:creationId xmlns:a16="http://schemas.microsoft.com/office/drawing/2014/main" id="{64FA714C-563A-42B4-94AF-A2E253FBFCB6}"/>
              </a:ext>
            </a:extLst>
          </p:cNvPr>
          <p:cNvSpPr/>
          <p:nvPr userDrawn="1"/>
        </p:nvSpPr>
        <p:spPr>
          <a:xfrm>
            <a:off x="16401841" y="12127110"/>
            <a:ext cx="1825943" cy="354328"/>
          </a:xfrm>
          <a:prstGeom prst="rect">
            <a:avLst/>
          </a:prstGeom>
        </p:spPr>
        <p:txBody>
          <a:bodyPr wrap="square">
            <a:spAutoFit/>
          </a:bodyPr>
          <a:lstStyle/>
          <a:p>
            <a:r>
              <a:rPr lang="en-US" altLang="zh-CN" sz="189" dirty="0">
                <a:solidFill>
                  <a:prstClr val="white"/>
                </a:solidFill>
                <a:latin typeface="Calibri"/>
                <a:ea typeface="宋体"/>
              </a:rPr>
              <a:t>PPT</a:t>
            </a:r>
            <a:r>
              <a:rPr lang="zh-CN" altLang="en-US" sz="189" dirty="0">
                <a:solidFill>
                  <a:prstClr val="white"/>
                </a:solidFill>
                <a:latin typeface="Calibri"/>
                <a:ea typeface="宋体"/>
              </a:rPr>
              <a:t>模板下载：</a:t>
            </a:r>
            <a:r>
              <a:rPr lang="en-US" altLang="zh-CN" sz="189" dirty="0">
                <a:solidFill>
                  <a:prstClr val="white"/>
                </a:solidFill>
                <a:latin typeface="Calibri"/>
                <a:ea typeface="宋体"/>
              </a:rPr>
              <a:t>www.1ppt.com/moban/          </a:t>
            </a:r>
            <a:r>
              <a:rPr lang="zh-CN" altLang="en-US" sz="189" dirty="0">
                <a:solidFill>
                  <a:prstClr val="white"/>
                </a:solidFill>
                <a:latin typeface="Calibri"/>
                <a:ea typeface="宋体"/>
              </a:rPr>
              <a:t>行业</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www.1ppt.com/hangye/ </a:t>
            </a:r>
          </a:p>
          <a:p>
            <a:r>
              <a:rPr lang="zh-CN" altLang="en-US" sz="189" dirty="0">
                <a:solidFill>
                  <a:prstClr val="white"/>
                </a:solidFill>
                <a:latin typeface="Calibri"/>
                <a:ea typeface="宋体"/>
              </a:rPr>
              <a:t>节日</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www.1ppt.com/jieri/          PPT</a:t>
            </a:r>
            <a:r>
              <a:rPr lang="zh-CN" altLang="en-US" sz="189" dirty="0">
                <a:solidFill>
                  <a:prstClr val="white"/>
                </a:solidFill>
                <a:latin typeface="Calibri"/>
                <a:ea typeface="宋体"/>
              </a:rPr>
              <a:t>素材：</a:t>
            </a:r>
            <a:r>
              <a:rPr lang="en-US" altLang="zh-CN" sz="189" dirty="0">
                <a:solidFill>
                  <a:prstClr val="white"/>
                </a:solidFill>
                <a:latin typeface="Calibri"/>
                <a:ea typeface="宋体"/>
              </a:rPr>
              <a:t>www.1ppt.com/sucai/</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背景图片：</a:t>
            </a:r>
            <a:r>
              <a:rPr lang="en-US" altLang="zh-CN" sz="189" dirty="0">
                <a:solidFill>
                  <a:prstClr val="white"/>
                </a:solidFill>
                <a:latin typeface="Calibri"/>
                <a:ea typeface="宋体"/>
              </a:rPr>
              <a:t>www.1ppt.com/beijing/        PPT</a:t>
            </a:r>
            <a:r>
              <a:rPr lang="zh-CN" altLang="en-US" sz="189" dirty="0">
                <a:solidFill>
                  <a:prstClr val="white"/>
                </a:solidFill>
                <a:latin typeface="Calibri"/>
                <a:ea typeface="宋体"/>
              </a:rPr>
              <a:t>图表：</a:t>
            </a:r>
            <a:r>
              <a:rPr lang="en-US" altLang="zh-CN" sz="189" dirty="0">
                <a:solidFill>
                  <a:prstClr val="white"/>
                </a:solidFill>
                <a:latin typeface="Calibri"/>
                <a:ea typeface="宋体"/>
              </a:rPr>
              <a:t>www.1ppt.com/tubiao/      </a:t>
            </a:r>
          </a:p>
          <a:p>
            <a:r>
              <a:rPr lang="zh-CN" altLang="en-US" sz="189" dirty="0">
                <a:solidFill>
                  <a:prstClr val="white"/>
                </a:solidFill>
                <a:latin typeface="Calibri"/>
                <a:ea typeface="宋体"/>
              </a:rPr>
              <a:t>精美</a:t>
            </a:r>
            <a:r>
              <a:rPr lang="en-US" altLang="zh-CN" sz="189" dirty="0">
                <a:solidFill>
                  <a:prstClr val="white"/>
                </a:solidFill>
                <a:latin typeface="Calibri"/>
                <a:ea typeface="宋体"/>
              </a:rPr>
              <a:t>PPT</a:t>
            </a:r>
            <a:r>
              <a:rPr lang="zh-CN" altLang="en-US" sz="189" dirty="0">
                <a:solidFill>
                  <a:prstClr val="white"/>
                </a:solidFill>
                <a:latin typeface="Calibri"/>
                <a:ea typeface="宋体"/>
              </a:rPr>
              <a:t>下载：</a:t>
            </a:r>
            <a:r>
              <a:rPr lang="en-US" altLang="zh-CN" sz="189" dirty="0">
                <a:solidFill>
                  <a:prstClr val="white"/>
                </a:solidFill>
                <a:latin typeface="Calibri"/>
                <a:ea typeface="宋体"/>
              </a:rPr>
              <a:t>www.1ppt.com/xiazai/         PPT</a:t>
            </a:r>
            <a:r>
              <a:rPr lang="zh-CN" altLang="en-US" sz="189" dirty="0">
                <a:solidFill>
                  <a:prstClr val="white"/>
                </a:solidFill>
                <a:latin typeface="Calibri"/>
                <a:ea typeface="宋体"/>
              </a:rPr>
              <a:t>教程： </a:t>
            </a:r>
            <a:r>
              <a:rPr lang="en-US" altLang="zh-CN" sz="189" dirty="0">
                <a:solidFill>
                  <a:prstClr val="white"/>
                </a:solidFill>
                <a:latin typeface="Calibri"/>
                <a:ea typeface="宋体"/>
              </a:rPr>
              <a:t>www.1ppt.com/powerpoint/      </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课件：</a:t>
            </a:r>
            <a:r>
              <a:rPr lang="en-US" altLang="zh-CN" sz="189" dirty="0">
                <a:solidFill>
                  <a:prstClr val="white"/>
                </a:solidFill>
                <a:latin typeface="Calibri"/>
                <a:ea typeface="宋体"/>
              </a:rPr>
              <a:t>www.1ppt.com/kejian/             </a:t>
            </a:r>
            <a:r>
              <a:rPr lang="zh-CN" altLang="en-US" sz="189" dirty="0">
                <a:solidFill>
                  <a:prstClr val="white"/>
                </a:solidFill>
                <a:latin typeface="Calibri"/>
                <a:ea typeface="宋体"/>
              </a:rPr>
              <a:t>字体下载：</a:t>
            </a:r>
            <a:r>
              <a:rPr lang="en-US" altLang="zh-CN" sz="189" dirty="0">
                <a:solidFill>
                  <a:prstClr val="white"/>
                </a:solidFill>
                <a:latin typeface="Calibri"/>
                <a:ea typeface="宋体"/>
              </a:rPr>
              <a:t>www.1ppt.com/ziti/</a:t>
            </a:r>
          </a:p>
          <a:p>
            <a:r>
              <a:rPr lang="zh-CN" altLang="en-US" sz="189" dirty="0">
                <a:solidFill>
                  <a:prstClr val="white"/>
                </a:solidFill>
                <a:latin typeface="Calibri"/>
                <a:ea typeface="宋体"/>
              </a:rPr>
              <a:t>工作总结</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www.1ppt.com/xiazai/zongjie/ </a:t>
            </a:r>
            <a:r>
              <a:rPr lang="zh-CN" altLang="en-US" sz="189" dirty="0">
                <a:solidFill>
                  <a:prstClr val="white"/>
                </a:solidFill>
                <a:latin typeface="Calibri"/>
                <a:ea typeface="宋体"/>
              </a:rPr>
              <a:t>工作计划：</a:t>
            </a:r>
            <a:r>
              <a:rPr lang="en-US" altLang="zh-CN" sz="189" dirty="0">
                <a:solidFill>
                  <a:prstClr val="white"/>
                </a:solidFill>
                <a:latin typeface="Calibri"/>
                <a:ea typeface="宋体"/>
              </a:rPr>
              <a:t>www.1ppt.com/xiazai/jihua/</a:t>
            </a:r>
          </a:p>
          <a:p>
            <a:r>
              <a:rPr lang="zh-CN" altLang="en-US" sz="189" dirty="0">
                <a:solidFill>
                  <a:prstClr val="white"/>
                </a:solidFill>
                <a:latin typeface="Calibri"/>
                <a:ea typeface="宋体"/>
              </a:rPr>
              <a:t>商务</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www.1ppt.com/moban/shangwu/  </a:t>
            </a:r>
            <a:r>
              <a:rPr lang="zh-CN" altLang="en-US" sz="189" dirty="0">
                <a:solidFill>
                  <a:prstClr val="white"/>
                </a:solidFill>
                <a:latin typeface="Calibri"/>
                <a:ea typeface="宋体"/>
              </a:rPr>
              <a:t>个人简历</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www.1ppt.com/xiazai/jianli/  </a:t>
            </a:r>
          </a:p>
          <a:p>
            <a:r>
              <a:rPr lang="zh-CN" altLang="en-US" sz="189" dirty="0">
                <a:solidFill>
                  <a:prstClr val="white"/>
                </a:solidFill>
                <a:latin typeface="Calibri"/>
                <a:ea typeface="宋体"/>
              </a:rPr>
              <a:t>毕业答辩</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www.1ppt.com/xiazai/dabian/  </a:t>
            </a:r>
            <a:r>
              <a:rPr lang="zh-CN" altLang="en-US" sz="189" dirty="0">
                <a:solidFill>
                  <a:prstClr val="white"/>
                </a:solidFill>
                <a:latin typeface="Calibri"/>
                <a:ea typeface="宋体"/>
              </a:rPr>
              <a:t>工作汇报</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www.1ppt.com/xiazai/huibao/    </a:t>
            </a:r>
          </a:p>
          <a:p>
            <a:r>
              <a:rPr lang="en-US" altLang="zh-CN" sz="189" dirty="0">
                <a:solidFill>
                  <a:prstClr val="white"/>
                </a:solidFill>
                <a:latin typeface="Calibri"/>
                <a:ea typeface="宋体"/>
              </a:rPr>
              <a:t> </a:t>
            </a:r>
          </a:p>
        </p:txBody>
      </p:sp>
    </p:spTree>
    <p:extLst>
      <p:ext uri="{BB962C8B-B14F-4D97-AF65-F5344CB8AC3E}">
        <p14:creationId xmlns:p14="http://schemas.microsoft.com/office/powerpoint/2010/main" val="344363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7797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56033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Content Placeholder 2"/>
          <p:cNvSpPr>
            <a:spLocks noGrp="1"/>
          </p:cNvSpPr>
          <p:nvPr>
            <p:ph idx="1"/>
          </p:nvPr>
        </p:nvSpPr>
        <p:spPr>
          <a:xfrm>
            <a:off x="9794741" y="1866051"/>
            <a:ext cx="11663690" cy="9210249"/>
          </a:xfrm>
        </p:spPr>
        <p:txBody>
          <a:bodyPr/>
          <a:lstStyle>
            <a:lvl1pPr>
              <a:defRPr sz="6047"/>
            </a:lvl1pPr>
            <a:lvl2pPr>
              <a:defRPr sz="5291"/>
            </a:lvl2pPr>
            <a:lvl3pPr>
              <a:defRPr sz="4535"/>
            </a:lvl3pPr>
            <a:lvl4pPr>
              <a:defRPr sz="3779"/>
            </a:lvl4pPr>
            <a:lvl5pPr>
              <a:defRPr sz="3779"/>
            </a:lvl5pPr>
            <a:lvl6pPr>
              <a:defRPr sz="3779"/>
            </a:lvl6pPr>
            <a:lvl7pPr>
              <a:defRPr sz="3779"/>
            </a:lvl7pPr>
            <a:lvl8pPr>
              <a:defRPr sz="3779"/>
            </a:lvl8pPr>
            <a:lvl9pPr>
              <a:defRPr sz="377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92718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794741" y="1866051"/>
            <a:ext cx="11663690" cy="9210249"/>
          </a:xfrm>
        </p:spPr>
        <p:txBody>
          <a:bodyPr anchor="t"/>
          <a:lstStyle>
            <a:lvl1pPr marL="0" indent="0">
              <a:buNone/>
              <a:defRPr sz="6047"/>
            </a:lvl1pPr>
            <a:lvl2pPr marL="863971" indent="0">
              <a:buNone/>
              <a:defRPr sz="5291"/>
            </a:lvl2pPr>
            <a:lvl3pPr marL="1727942" indent="0">
              <a:buNone/>
              <a:defRPr sz="4535"/>
            </a:lvl3pPr>
            <a:lvl4pPr marL="2591913" indent="0">
              <a:buNone/>
              <a:defRPr sz="3779"/>
            </a:lvl4pPr>
            <a:lvl5pPr marL="3455883" indent="0">
              <a:buNone/>
              <a:defRPr sz="3779"/>
            </a:lvl5pPr>
            <a:lvl6pPr marL="4319854" indent="0">
              <a:buNone/>
              <a:defRPr sz="3779"/>
            </a:lvl6pPr>
            <a:lvl7pPr marL="5183825" indent="0">
              <a:buNone/>
              <a:defRPr sz="3779"/>
            </a:lvl7pPr>
            <a:lvl8pPr marL="6047796" indent="0">
              <a:buNone/>
              <a:defRPr sz="3779"/>
            </a:lvl8pPr>
            <a:lvl9pPr marL="6911767" indent="0">
              <a:buNone/>
              <a:defRPr sz="3779"/>
            </a:lvl9pPr>
          </a:lstStyle>
          <a:p>
            <a:r>
              <a:rPr lang="zh-CN" altLang="en-US"/>
              <a:t>单击图标添加图片</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75348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83958" y="690019"/>
            <a:ext cx="19871472" cy="250506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83958" y="3450093"/>
            <a:ext cx="19871472" cy="82232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83958" y="12012325"/>
            <a:ext cx="5183862" cy="690019"/>
          </a:xfrm>
          <a:prstGeom prst="rect">
            <a:avLst/>
          </a:prstGeom>
        </p:spPr>
        <p:txBody>
          <a:bodyPr vert="horz" lIns="91440" tIns="45720" rIns="91440" bIns="45720" rtlCol="0" anchor="ctr"/>
          <a:lstStyle>
            <a:lvl1pPr algn="l">
              <a:defRPr sz="2268">
                <a:solidFill>
                  <a:schemeClr val="tx1">
                    <a:tint val="75000"/>
                  </a:schemeClr>
                </a:solidFill>
              </a:defRPr>
            </a:lvl1pPr>
          </a:lstStyle>
          <a:p>
            <a:fld id="{F1307FCC-64BD-4951-AF5D-79ABDFF88F25}" type="datetimeFigureOut">
              <a:rPr lang="zh-CN" altLang="en-US" smtClean="0"/>
              <a:t>2021/10/28</a:t>
            </a:fld>
            <a:endParaRPr lang="zh-CN" altLang="en-US"/>
          </a:p>
        </p:txBody>
      </p:sp>
      <p:sp>
        <p:nvSpPr>
          <p:cNvPr id="5" name="Footer Placeholder 4"/>
          <p:cNvSpPr>
            <a:spLocks noGrp="1"/>
          </p:cNvSpPr>
          <p:nvPr>
            <p:ph type="ftr" sz="quarter" idx="3"/>
          </p:nvPr>
        </p:nvSpPr>
        <p:spPr>
          <a:xfrm>
            <a:off x="7631798" y="12012325"/>
            <a:ext cx="7775793" cy="690019"/>
          </a:xfrm>
          <a:prstGeom prst="rect">
            <a:avLst/>
          </a:prstGeom>
        </p:spPr>
        <p:txBody>
          <a:bodyPr vert="horz" lIns="91440" tIns="45720" rIns="91440" bIns="45720" rtlCol="0" anchor="ctr"/>
          <a:lstStyle>
            <a:lvl1pPr algn="ctr">
              <a:defRPr sz="2268">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6271568" y="12012325"/>
            <a:ext cx="5183862" cy="690019"/>
          </a:xfrm>
          <a:prstGeom prst="rect">
            <a:avLst/>
          </a:prstGeom>
        </p:spPr>
        <p:txBody>
          <a:bodyPr vert="horz" lIns="91440" tIns="45720" rIns="91440" bIns="45720" rtlCol="0" anchor="ctr"/>
          <a:lstStyle>
            <a:lvl1pPr algn="r">
              <a:defRPr sz="2268">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2476007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61" r:id="rId13"/>
  </p:sldLayoutIdLst>
  <p:txStyles>
    <p:titleStyle>
      <a:lvl1pPr algn="l" defTabSz="1727942" rtl="0" eaLnBrk="1" latinLnBrk="0" hangingPunct="1">
        <a:lnSpc>
          <a:spcPct val="90000"/>
        </a:lnSpc>
        <a:spcBef>
          <a:spcPct val="0"/>
        </a:spcBef>
        <a:buNone/>
        <a:defRPr sz="8315" kern="1200">
          <a:solidFill>
            <a:schemeClr val="tx1"/>
          </a:solidFill>
          <a:latin typeface="+mj-lt"/>
          <a:ea typeface="+mj-ea"/>
          <a:cs typeface="+mj-cs"/>
        </a:defRPr>
      </a:lvl1pPr>
    </p:titleStyle>
    <p:bodyStyle>
      <a:lvl1pPr marL="431985" indent="-431985" algn="l" defTabSz="1727942" rtl="0" eaLnBrk="1" latinLnBrk="0" hangingPunct="1">
        <a:lnSpc>
          <a:spcPct val="90000"/>
        </a:lnSpc>
        <a:spcBef>
          <a:spcPts val="1890"/>
        </a:spcBef>
        <a:buFont typeface="Arial" panose="020B0604020202020204" pitchFamily="34" charset="0"/>
        <a:buChar char="•"/>
        <a:defRPr sz="5291" kern="1200">
          <a:solidFill>
            <a:schemeClr val="tx1"/>
          </a:solidFill>
          <a:latin typeface="+mn-lt"/>
          <a:ea typeface="+mn-ea"/>
          <a:cs typeface="+mn-cs"/>
        </a:defRPr>
      </a:lvl1pPr>
      <a:lvl2pPr marL="1295956" indent="-431985" algn="l" defTabSz="1727942" rtl="0" eaLnBrk="1" latinLnBrk="0" hangingPunct="1">
        <a:lnSpc>
          <a:spcPct val="90000"/>
        </a:lnSpc>
        <a:spcBef>
          <a:spcPts val="945"/>
        </a:spcBef>
        <a:buFont typeface="Arial" panose="020B0604020202020204" pitchFamily="34" charset="0"/>
        <a:buChar char="•"/>
        <a:defRPr sz="4535" kern="1200">
          <a:solidFill>
            <a:schemeClr val="tx1"/>
          </a:solidFill>
          <a:latin typeface="+mn-lt"/>
          <a:ea typeface="+mn-ea"/>
          <a:cs typeface="+mn-cs"/>
        </a:defRPr>
      </a:lvl2pPr>
      <a:lvl3pPr marL="2159927" indent="-431985" algn="l" defTabSz="1727942" rtl="0" eaLnBrk="1" latinLnBrk="0" hangingPunct="1">
        <a:lnSpc>
          <a:spcPct val="90000"/>
        </a:lnSpc>
        <a:spcBef>
          <a:spcPts val="945"/>
        </a:spcBef>
        <a:buFont typeface="Arial" panose="020B0604020202020204" pitchFamily="34" charset="0"/>
        <a:buChar char="•"/>
        <a:defRPr sz="3779" kern="1200">
          <a:solidFill>
            <a:schemeClr val="tx1"/>
          </a:solidFill>
          <a:latin typeface="+mn-lt"/>
          <a:ea typeface="+mn-ea"/>
          <a:cs typeface="+mn-cs"/>
        </a:defRPr>
      </a:lvl3pPr>
      <a:lvl4pPr marL="3023898"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4pPr>
      <a:lvl5pPr marL="3887869"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5pPr>
      <a:lvl6pPr marL="475184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6pPr>
      <a:lvl7pPr marL="561581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7pPr>
      <a:lvl8pPr marL="6479781"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8pPr>
      <a:lvl9pPr marL="7343752"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9pPr>
    </p:bodyStyle>
    <p:otherStyle>
      <a:defPPr>
        <a:defRPr lang="en-US"/>
      </a:defPPr>
      <a:lvl1pPr marL="0" algn="l" defTabSz="1727942" rtl="0" eaLnBrk="1" latinLnBrk="0" hangingPunct="1">
        <a:defRPr sz="3401" kern="1200">
          <a:solidFill>
            <a:schemeClr val="tx1"/>
          </a:solidFill>
          <a:latin typeface="+mn-lt"/>
          <a:ea typeface="+mn-ea"/>
          <a:cs typeface="+mn-cs"/>
        </a:defRPr>
      </a:lvl1pPr>
      <a:lvl2pPr marL="863971" algn="l" defTabSz="1727942" rtl="0" eaLnBrk="1" latinLnBrk="0" hangingPunct="1">
        <a:defRPr sz="3401" kern="1200">
          <a:solidFill>
            <a:schemeClr val="tx1"/>
          </a:solidFill>
          <a:latin typeface="+mn-lt"/>
          <a:ea typeface="+mn-ea"/>
          <a:cs typeface="+mn-cs"/>
        </a:defRPr>
      </a:lvl2pPr>
      <a:lvl3pPr marL="1727942" algn="l" defTabSz="1727942" rtl="0" eaLnBrk="1" latinLnBrk="0" hangingPunct="1">
        <a:defRPr sz="3401" kern="1200">
          <a:solidFill>
            <a:schemeClr val="tx1"/>
          </a:solidFill>
          <a:latin typeface="+mn-lt"/>
          <a:ea typeface="+mn-ea"/>
          <a:cs typeface="+mn-cs"/>
        </a:defRPr>
      </a:lvl3pPr>
      <a:lvl4pPr marL="2591913" algn="l" defTabSz="1727942" rtl="0" eaLnBrk="1" latinLnBrk="0" hangingPunct="1">
        <a:defRPr sz="3401" kern="1200">
          <a:solidFill>
            <a:schemeClr val="tx1"/>
          </a:solidFill>
          <a:latin typeface="+mn-lt"/>
          <a:ea typeface="+mn-ea"/>
          <a:cs typeface="+mn-cs"/>
        </a:defRPr>
      </a:lvl4pPr>
      <a:lvl5pPr marL="3455883" algn="l" defTabSz="1727942" rtl="0" eaLnBrk="1" latinLnBrk="0" hangingPunct="1">
        <a:defRPr sz="3401" kern="1200">
          <a:solidFill>
            <a:schemeClr val="tx1"/>
          </a:solidFill>
          <a:latin typeface="+mn-lt"/>
          <a:ea typeface="+mn-ea"/>
          <a:cs typeface="+mn-cs"/>
        </a:defRPr>
      </a:lvl5pPr>
      <a:lvl6pPr marL="4319854" algn="l" defTabSz="1727942" rtl="0" eaLnBrk="1" latinLnBrk="0" hangingPunct="1">
        <a:defRPr sz="3401" kern="1200">
          <a:solidFill>
            <a:schemeClr val="tx1"/>
          </a:solidFill>
          <a:latin typeface="+mn-lt"/>
          <a:ea typeface="+mn-ea"/>
          <a:cs typeface="+mn-cs"/>
        </a:defRPr>
      </a:lvl6pPr>
      <a:lvl7pPr marL="5183825" algn="l" defTabSz="1727942" rtl="0" eaLnBrk="1" latinLnBrk="0" hangingPunct="1">
        <a:defRPr sz="3401" kern="1200">
          <a:solidFill>
            <a:schemeClr val="tx1"/>
          </a:solidFill>
          <a:latin typeface="+mn-lt"/>
          <a:ea typeface="+mn-ea"/>
          <a:cs typeface="+mn-cs"/>
        </a:defRPr>
      </a:lvl7pPr>
      <a:lvl8pPr marL="6047796" algn="l" defTabSz="1727942" rtl="0" eaLnBrk="1" latinLnBrk="0" hangingPunct="1">
        <a:defRPr sz="3401" kern="1200">
          <a:solidFill>
            <a:schemeClr val="tx1"/>
          </a:solidFill>
          <a:latin typeface="+mn-lt"/>
          <a:ea typeface="+mn-ea"/>
          <a:cs typeface="+mn-cs"/>
        </a:defRPr>
      </a:lvl8pPr>
      <a:lvl9pPr marL="6911767" algn="l" defTabSz="1727942" rtl="0" eaLnBrk="1" latinLnBrk="0" hangingPunct="1">
        <a:defRPr sz="34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2.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7.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FD6199F-389F-40C2-AA07-23ED986F4779}"/>
              </a:ext>
            </a:extLst>
          </p:cNvPr>
          <p:cNvGrpSpPr/>
          <p:nvPr/>
        </p:nvGrpSpPr>
        <p:grpSpPr>
          <a:xfrm>
            <a:off x="3243704" y="3799235"/>
            <a:ext cx="16551980" cy="5361880"/>
            <a:chOff x="3243704" y="3256963"/>
            <a:chExt cx="16551980" cy="5361880"/>
          </a:xfrm>
        </p:grpSpPr>
        <p:grpSp>
          <p:nvGrpSpPr>
            <p:cNvPr id="3" name="组合 2">
              <a:extLst>
                <a:ext uri="{FF2B5EF4-FFF2-40B4-BE49-F238E27FC236}">
                  <a16:creationId xmlns:a16="http://schemas.microsoft.com/office/drawing/2014/main" id="{7FDFDD35-DBE7-4DE7-B219-8CD39875748D}"/>
                </a:ext>
              </a:extLst>
            </p:cNvPr>
            <p:cNvGrpSpPr/>
            <p:nvPr/>
          </p:nvGrpSpPr>
          <p:grpSpPr>
            <a:xfrm>
              <a:off x="3243704" y="3256963"/>
              <a:ext cx="16551980" cy="2487909"/>
              <a:chOff x="3243704" y="3256963"/>
              <a:chExt cx="16551980" cy="2487909"/>
            </a:xfrm>
          </p:grpSpPr>
          <p:sp>
            <p:nvSpPr>
              <p:cNvPr id="98" name="TextBox 7"/>
              <p:cNvSpPr>
                <a:spLocks noChangeArrowheads="1"/>
              </p:cNvSpPr>
              <p:nvPr/>
            </p:nvSpPr>
            <p:spPr bwMode="auto">
              <a:xfrm>
                <a:off x="3243704" y="3256963"/>
                <a:ext cx="16551980" cy="13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727993">
                  <a:defRPr/>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p>
            </p:txBody>
          </p:sp>
          <p:cxnSp>
            <p:nvCxnSpPr>
              <p:cNvPr id="99" name="直接连接符 98"/>
              <p:cNvCxnSpPr/>
              <p:nvPr/>
            </p:nvCxnSpPr>
            <p:spPr>
              <a:xfrm>
                <a:off x="5260268" y="4868480"/>
                <a:ext cx="12518853" cy="0"/>
              </a:xfrm>
              <a:prstGeom prst="line">
                <a:avLst/>
              </a:prstGeom>
              <a:noFill/>
              <a:ln w="28575"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5124193" y="5036646"/>
                <a:ext cx="12791002" cy="58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简介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理论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算法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设计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应用</a:t>
                </a:r>
              </a:p>
            </p:txBody>
          </p:sp>
          <p:cxnSp>
            <p:nvCxnSpPr>
              <p:cNvPr id="101" name="直接连接符 100"/>
              <p:cNvCxnSpPr/>
              <p:nvPr/>
            </p:nvCxnSpPr>
            <p:spPr>
              <a:xfrm>
                <a:off x="5260268" y="5744872"/>
                <a:ext cx="12518853" cy="0"/>
              </a:xfrm>
              <a:prstGeom prst="line">
                <a:avLst/>
              </a:prstGeom>
              <a:noFill/>
              <a:ln w="28575" cap="flat" cmpd="sng" algn="ctr">
                <a:solidFill>
                  <a:srgbClr val="202A36"/>
                </a:solidFill>
                <a:prstDash val="sysDash"/>
                <a:headEnd type="diamond" w="med" len="med"/>
                <a:tailEnd type="diamond" w="med" len="med"/>
              </a:ln>
              <a:effectLst/>
            </p:spPr>
          </p:cxnSp>
        </p:grpSp>
        <p:sp>
          <p:nvSpPr>
            <p:cNvPr id="102" name="矩形 3"/>
            <p:cNvSpPr>
              <a:spLocks noChangeArrowheads="1"/>
            </p:cNvSpPr>
            <p:nvPr/>
          </p:nvSpPr>
          <p:spPr bwMode="auto">
            <a:xfrm>
              <a:off x="7405383" y="6204375"/>
              <a:ext cx="8228621" cy="8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9583" tIns="64793" rIns="129583" bIns="64793">
              <a:spAutoFit/>
            </a:bodyPr>
            <a:lstStyle/>
            <a:p>
              <a:pPr defTabSz="1727993">
                <a:defRPr/>
              </a:pP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讲师：张鹏</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时间：</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2021.06</a:t>
              </a:r>
              <a:endPar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7625110" y="7533392"/>
              <a:ext cx="7789165" cy="1085451"/>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C1D5D6A-D426-4B42-9464-BED43D5F2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6386" y="2311839"/>
            <a:ext cx="8031245" cy="10648165"/>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957ABCA-1921-4283-ADB2-7911E4FD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9234" y="2491669"/>
            <a:ext cx="7480157" cy="10468338"/>
          </a:xfrm>
          <a:prstGeom prst="rect">
            <a:avLst/>
          </a:prstGeom>
        </p:spPr>
      </p:pic>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3234321" y="1892925"/>
            <a:ext cx="6507034" cy="557717"/>
          </a:xfrm>
          <a:prstGeom prst="rect">
            <a:avLst/>
          </a:prstGeom>
          <a:noFill/>
        </p:spPr>
        <p:txBody>
          <a:bodyPr vert="horz" wrap="square">
            <a:spAutoFit/>
          </a:bodyPr>
          <a:lstStyle/>
          <a:p>
            <a:pPr algn="ctr"/>
            <a:r>
              <a:rPr lang="zh-CN" altLang="en-US" sz="3024" b="1" dirty="0">
                <a:solidFill>
                  <a:srgbClr val="788BA9"/>
                </a:solidFill>
                <a:latin typeface="+mn-ea"/>
                <a:cs typeface="+mn-ea"/>
              </a:rPr>
              <a:t>分布式组件</a:t>
            </a:r>
          </a:p>
        </p:txBody>
      </p:sp>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13298512" y="2032983"/>
            <a:ext cx="4334370" cy="557717"/>
          </a:xfrm>
          <a:prstGeom prst="rect">
            <a:avLst/>
          </a:prstGeom>
          <a:noFill/>
        </p:spPr>
        <p:txBody>
          <a:bodyPr vert="horz" wrap="square">
            <a:spAutoFit/>
          </a:bodyPr>
          <a:lstStyle/>
          <a:p>
            <a:pPr algn="ctr"/>
            <a:r>
              <a:rPr lang="zh-CN" altLang="en-US" sz="3024" b="1" dirty="0">
                <a:solidFill>
                  <a:srgbClr val="788BA9"/>
                </a:solidFill>
                <a:latin typeface="+mn-ea"/>
                <a:cs typeface="+mn-ea"/>
              </a:rPr>
              <a:t>微服务</a:t>
            </a:r>
          </a:p>
        </p:txBody>
      </p:sp>
      <p:sp>
        <p:nvSpPr>
          <p:cNvPr id="17" name="箭头: 右 16">
            <a:extLst>
              <a:ext uri="{FF2B5EF4-FFF2-40B4-BE49-F238E27FC236}">
                <a16:creationId xmlns:a16="http://schemas.microsoft.com/office/drawing/2014/main" id="{AF02C21A-0B66-4D33-8E1C-DDAD5A4194F6}"/>
              </a:ext>
            </a:extLst>
          </p:cNvPr>
          <p:cNvSpPr/>
          <p:nvPr/>
        </p:nvSpPr>
        <p:spPr>
          <a:xfrm rot="10800000" flipH="1">
            <a:off x="10592453"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2" grpId="0"/>
      <p:bldP spid="76"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2699354" y="2483163"/>
            <a:ext cx="412929" cy="10476840"/>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221469" y="10986064"/>
            <a:ext cx="2373798"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270806" y="8343124"/>
            <a:ext cx="2373797" cy="830997"/>
          </a:xfrm>
          <a:prstGeom prst="rect">
            <a:avLst/>
          </a:prstGeom>
          <a:noFill/>
        </p:spPr>
        <p:txBody>
          <a:bodyPr wrap="square" rtlCol="0">
            <a:spAutoFit/>
          </a:bodyPr>
          <a:lstStyle/>
          <a:p>
            <a:pPr algn="r"/>
            <a:r>
              <a:rPr lang="zh-CN" altLang="en-US" sz="4800"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632887" y="5085666"/>
            <a:ext cx="2030064"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cs typeface="+mn-ea"/>
                <a:sym typeface="+mn-lt"/>
              </a:rPr>
              <a:t>高性能</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2904832" y="5413337"/>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3737569" y="4662354"/>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4013391" y="5037431"/>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2904832" y="8650400"/>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3737569" y="7893144"/>
            <a:ext cx="1411026" cy="1501967"/>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4013391" y="8262243"/>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2904832" y="11376083"/>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3737569" y="10649490"/>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4013391" y="11012609"/>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5980184" y="4662354"/>
            <a:ext cx="13218153" cy="4162871"/>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用于评估一个系统处理各种任务的能力。</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吞吐量</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：系统在一定时间内可以处理的任务数。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QPS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，即每秒查询数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TPS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，即每秒事务数</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响应时间</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：系统响应一个请求或输入需要花费的时间。</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6046137" y="9276482"/>
            <a:ext cx="14500197" cy="838884"/>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指的是系统在面对各种异常时可以正确提供服务的能力。</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6046140" y="10566623"/>
            <a:ext cx="14326712" cy="1669881"/>
          </a:xfrm>
          <a:prstGeom prst="rect">
            <a:avLst/>
          </a:prstGeom>
          <a:noFill/>
        </p:spPr>
        <p:txBody>
          <a:bodyPr wrap="square" rtlCol="0">
            <a:spAutoFit/>
          </a:bodyPr>
          <a:lstStyle/>
          <a:p>
            <a:pPr>
              <a:lnSpc>
                <a:spcPct val="150000"/>
              </a:lnSpc>
              <a:spcBef>
                <a:spcPct val="20000"/>
              </a:spcBef>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指的是分布式系统通过扩展集群机器规模提高系统性能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吞吐、响应时间、 完成时间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、存储容量、计算能力的特性。</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5980184" y="2361828"/>
            <a:ext cx="11822467" cy="790216"/>
          </a:xfrm>
          <a:prstGeom prst="rect">
            <a:avLst/>
          </a:prstGeom>
        </p:spPr>
        <p:txBody>
          <a:bodyPr wrap="none">
            <a:spAutoFit/>
          </a:bodyPr>
          <a:lstStyle/>
          <a:p>
            <a:r>
              <a:rPr lang="zh-CN" altLang="en-US" sz="4535"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1719036" y="2041314"/>
            <a:ext cx="20021077" cy="8574547"/>
            <a:chOff x="866136" y="899417"/>
            <a:chExt cx="10594768" cy="4537485"/>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dirty="0">
                <a:solidFill>
                  <a:schemeClr val="tx2"/>
                </a:solidFill>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34662"/>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866136" y="1907543"/>
              <a:ext cx="1930003"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76688"/>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21514" y="899417"/>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76688"/>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055357"/>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34662"/>
            </a:xfrm>
            <a:prstGeom prst="rect">
              <a:avLst/>
            </a:prstGeom>
          </p:spPr>
          <p:txBody>
            <a:bodyPr wrap="square">
              <a:spAutoFit/>
            </a:bodyPr>
            <a:lstStyle/>
            <a:p>
              <a:pPr>
                <a:lnSpc>
                  <a:spcPct val="150000"/>
                </a:lnSpc>
                <a:spcBef>
                  <a:spcPct val="20000"/>
                </a:spcBef>
                <a:defRPr/>
              </a:pP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28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1501547" y="3925846"/>
              <a:ext cx="2662915"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132656" tIns="66329" rIns="132656" bIns="66329" numCol="1" anchor="t" anchorCtr="0" compatLnSpc="1"/>
            <a:lstStyle/>
            <a:p>
              <a:endParaRPr lang="zh-CN" altLang="en-US" sz="1956">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sz="6425">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32BA0DAD-4DF8-4034-80BB-9726A69714AC}"/>
              </a:ext>
            </a:extLst>
          </p:cNvPr>
          <p:cNvSpPr txBox="1"/>
          <p:nvPr/>
        </p:nvSpPr>
        <p:spPr>
          <a:xfrm>
            <a:off x="1817129" y="1665783"/>
            <a:ext cx="4960245" cy="673902"/>
          </a:xfrm>
          <a:prstGeom prst="rect">
            <a:avLst/>
          </a:prstGeom>
          <a:solidFill>
            <a:srgbClr val="595959"/>
          </a:solidFill>
        </p:spPr>
        <p:txBody>
          <a:bodyPr wrap="square" rtlCol="0">
            <a:spAutoFit/>
          </a:bodyPr>
          <a:lstStyle/>
          <a:p>
            <a:pPr algn="ctr"/>
            <a:r>
              <a:rPr lang="zh-CN" altLang="en-US" sz="3779" b="1" spc="567" dirty="0">
                <a:solidFill>
                  <a:schemeClr val="bg1"/>
                </a:solidFill>
                <a:latin typeface="微软雅黑" panose="020B0503020204020204" pitchFamily="34" charset="-122"/>
                <a:ea typeface="微软雅黑" panose="020B0503020204020204" pitchFamily="34" charset="-122"/>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8908942" y="1665783"/>
            <a:ext cx="4960245" cy="673902"/>
          </a:xfrm>
          <a:prstGeom prst="rect">
            <a:avLst/>
          </a:prstGeom>
          <a:solidFill>
            <a:srgbClr val="595959"/>
          </a:solidFill>
        </p:spPr>
        <p:txBody>
          <a:bodyPr wrap="square" rtlCol="0">
            <a:spAutoFit/>
          </a:bodyPr>
          <a:lstStyle/>
          <a:p>
            <a:pPr algn="ctr"/>
            <a:r>
              <a:rPr lang="zh-CN" altLang="en-US" sz="3779" b="1" spc="567" dirty="0">
                <a:solidFill>
                  <a:schemeClr val="bg1"/>
                </a:solidFill>
                <a:latin typeface="微软雅黑" panose="020B0503020204020204" pitchFamily="34" charset="-122"/>
                <a:ea typeface="微软雅黑" panose="020B0503020204020204" pitchFamily="34" charset="-122"/>
                <a:sym typeface="+mn-lt"/>
              </a:rPr>
              <a:t>分布式特性</a:t>
            </a:r>
            <a:endParaRPr lang="en-US" altLang="zh-CN" sz="3779" b="1" spc="567" dirty="0">
              <a:solidFill>
                <a:schemeClr val="bg1"/>
              </a:solidFill>
              <a:latin typeface="微软雅黑" panose="020B0503020204020204" pitchFamily="34" charset="-122"/>
              <a:ea typeface="微软雅黑" panose="020B0503020204020204" pitchFamily="34" charset="-122"/>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16000752" y="1665783"/>
            <a:ext cx="4960245" cy="673902"/>
          </a:xfrm>
          <a:prstGeom prst="rect">
            <a:avLst/>
          </a:prstGeom>
          <a:solidFill>
            <a:srgbClr val="595959"/>
          </a:solidFill>
        </p:spPr>
        <p:txBody>
          <a:bodyPr wrap="square" rtlCol="0">
            <a:spAutoFit/>
          </a:bodyPr>
          <a:lstStyle/>
          <a:p>
            <a:pPr algn="ctr"/>
            <a:r>
              <a:rPr lang="zh-CN" altLang="en-US" sz="3779" b="1" spc="567" dirty="0">
                <a:solidFill>
                  <a:schemeClr val="bg1"/>
                </a:solidFill>
                <a:latin typeface="微软雅黑" panose="020B0503020204020204" pitchFamily="34" charset="-122"/>
                <a:ea typeface="微软雅黑" panose="020B0503020204020204" pitchFamily="34" charset="-122"/>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819552" y="2419502"/>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b="1" dirty="0">
                <a:solidFill>
                  <a:srgbClr val="788BA9"/>
                </a:solidFill>
                <a:latin typeface="微软雅黑" panose="020B0503020204020204" pitchFamily="34" charset="-122"/>
                <a:ea typeface="微软雅黑" panose="020B0503020204020204" pitchFamily="34" charset="-122"/>
              </a:rPr>
              <a:t>分布式的诞生，源于对性能、可用性及可扩展性的不懈追求。</a:t>
            </a:r>
            <a:endParaRPr lang="zh-CN" altLang="en-US" sz="4800" dirty="0">
              <a:solidFill>
                <a:srgbClr val="788BA9"/>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0566516C-43FF-4500-9ACF-DD301076DD1E}"/>
              </a:ext>
            </a:extLst>
          </p:cNvPr>
          <p:cNvSpPr/>
          <p:nvPr/>
        </p:nvSpPr>
        <p:spPr>
          <a:xfrm>
            <a:off x="8908941" y="2419502"/>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997" indent="-539997">
              <a:buFont typeface="Wingdings" panose="05000000000000000000" pitchFamily="2" charset="2"/>
              <a:buChar char="l"/>
              <a:defRPr/>
            </a:pPr>
            <a:r>
              <a:rPr lang="zh-CN" altLang="en-US" sz="4800" b="1" dirty="0">
                <a:solidFill>
                  <a:srgbClr val="788BA9"/>
                </a:solidFill>
                <a:latin typeface="微软雅黑" panose="020B0503020204020204" pitchFamily="34" charset="-122"/>
                <a:ea typeface="微软雅黑" panose="020B0503020204020204" pitchFamily="34" charset="-122"/>
                <a:sym typeface="+mn-lt"/>
              </a:rPr>
              <a:t>高性能</a:t>
            </a:r>
            <a:endParaRPr lang="zh-CN" altLang="en-US" sz="4800" b="1" dirty="0">
              <a:solidFill>
                <a:srgbClr val="788BA9"/>
              </a:solidFill>
              <a:latin typeface="微软雅黑" panose="020B0503020204020204" pitchFamily="34" charset="-122"/>
              <a:ea typeface="微软雅黑" panose="020B0503020204020204" pitchFamily="34" charset="-122"/>
            </a:endParaRP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高可用</a:t>
            </a:r>
            <a:endParaRPr lang="en-US" altLang="zh-CN" sz="4800" b="1" dirty="0">
              <a:solidFill>
                <a:srgbClr val="788BA9"/>
              </a:solidFill>
              <a:latin typeface="微软雅黑" panose="020B0503020204020204" pitchFamily="34" charset="-122"/>
              <a:ea typeface="微软雅黑" panose="020B0503020204020204" pitchFamily="34" charset="-122"/>
            </a:endParaRP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15998330" y="2419502"/>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分布式计算</a:t>
            </a: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分布式存储</a:t>
            </a: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分布式通信</a:t>
            </a:r>
          </a:p>
          <a:p>
            <a:pPr marL="539997" indent="-539997">
              <a:buFont typeface="Wingdings" panose="05000000000000000000" pitchFamily="2" charset="2"/>
              <a:buChar char="l"/>
            </a:pPr>
            <a:r>
              <a:rPr lang="zh-CN" altLang="en-US" sz="4800" b="1" dirty="0">
                <a:solidFill>
                  <a:srgbClr val="788BA9"/>
                </a:solidFill>
                <a:latin typeface="微软雅黑" panose="020B0503020204020204" pitchFamily="34" charset="-122"/>
                <a:ea typeface="微软雅黑" panose="020B0503020204020204" pitchFamily="34" charset="-122"/>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3454829" y="513669"/>
            <a:ext cx="1518364" cy="790216"/>
          </a:xfrm>
          <a:prstGeom prst="rect">
            <a:avLst/>
          </a:prstGeom>
        </p:spPr>
        <p:txBody>
          <a:bodyPr wrap="none">
            <a:spAutoFit/>
          </a:bodyPr>
          <a:lstStyle/>
          <a:p>
            <a:r>
              <a:rPr lang="en-US" altLang="zh-CN" sz="4535" b="1" dirty="0">
                <a:solidFill>
                  <a:srgbClr val="D67A71"/>
                </a:solidFill>
                <a:latin typeface="微软雅黑" panose="020B0503020204020204" pitchFamily="34" charset="-122"/>
                <a:ea typeface="微软雅黑" panose="020B0503020204020204" pitchFamily="34" charset="-122"/>
              </a:rPr>
              <a:t>Why</a:t>
            </a:r>
            <a:endParaRPr lang="zh-CN" altLang="en-US" sz="4535"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10422749" y="513669"/>
            <a:ext cx="1762021" cy="790216"/>
          </a:xfrm>
          <a:prstGeom prst="rect">
            <a:avLst/>
          </a:prstGeom>
        </p:spPr>
        <p:txBody>
          <a:bodyPr wrap="none">
            <a:spAutoFit/>
          </a:bodyPr>
          <a:lstStyle/>
          <a:p>
            <a:r>
              <a:rPr lang="en-US" altLang="zh-CN" sz="4535" b="1" dirty="0">
                <a:solidFill>
                  <a:srgbClr val="D67A71"/>
                </a:solidFill>
                <a:latin typeface="微软雅黑" panose="020B0503020204020204" pitchFamily="34" charset="-122"/>
                <a:ea typeface="微软雅黑" panose="020B0503020204020204" pitchFamily="34" charset="-122"/>
              </a:rPr>
              <a:t>What</a:t>
            </a:r>
            <a:endParaRPr lang="zh-CN" altLang="en-US" sz="4535"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17512132" y="513669"/>
            <a:ext cx="2105448" cy="790216"/>
          </a:xfrm>
          <a:prstGeom prst="rect">
            <a:avLst/>
          </a:prstGeom>
        </p:spPr>
        <p:txBody>
          <a:bodyPr wrap="none">
            <a:spAutoFit/>
          </a:bodyPr>
          <a:lstStyle/>
          <a:p>
            <a:r>
              <a:rPr lang="en-US" altLang="zh-CN" sz="4535" b="1" dirty="0">
                <a:solidFill>
                  <a:srgbClr val="D67A71"/>
                </a:solidFill>
                <a:latin typeface="微软雅黑" panose="020B0503020204020204" pitchFamily="34" charset="-122"/>
                <a:ea typeface="微软雅黑" panose="020B0503020204020204" pitchFamily="34" charset="-122"/>
              </a:rPr>
              <a:t>Where</a:t>
            </a:r>
            <a:endParaRPr lang="zh-CN" altLang="en-US" sz="4535" b="1" dirty="0">
              <a:solidFill>
                <a:srgbClr val="D67A7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7E17B28-0043-4DE2-A039-B27AB27C0C86}"/>
              </a:ext>
            </a:extLst>
          </p:cNvPr>
          <p:cNvSpPr/>
          <p:nvPr/>
        </p:nvSpPr>
        <p:spPr>
          <a:xfrm>
            <a:off x="10578070" y="10075436"/>
            <a:ext cx="10970768" cy="1488100"/>
          </a:xfrm>
          <a:prstGeom prst="rect">
            <a:avLst/>
          </a:prstGeom>
        </p:spPr>
        <p:txBody>
          <a:bodyPr wrap="square">
            <a:spAutoFit/>
          </a:bodyPr>
          <a:lstStyle/>
          <a:p>
            <a:r>
              <a:rPr lang="zh-CN" altLang="en-US" sz="4535" b="1" dirty="0">
                <a:solidFill>
                  <a:srgbClr val="D67A71"/>
                </a:solidFill>
                <a:latin typeface="微软雅黑" panose="020B0503020204020204" pitchFamily="34" charset="-122"/>
                <a:ea typeface="微软雅黑" panose="020B0503020204020204" pitchFamily="34" charset="-122"/>
              </a:rPr>
              <a:t>分布式的诞生和发展，源于对性能、可用性及可扩展性的不懈追求！</a:t>
            </a:r>
          </a:p>
        </p:txBody>
      </p:sp>
      <p:grpSp>
        <p:nvGrpSpPr>
          <p:cNvPr id="24" name="组合 23">
            <a:extLst>
              <a:ext uri="{FF2B5EF4-FFF2-40B4-BE49-F238E27FC236}">
                <a16:creationId xmlns:a16="http://schemas.microsoft.com/office/drawing/2014/main" id="{69838682-3FDA-4DD7-B77E-D448EA59EA58}"/>
              </a:ext>
            </a:extLst>
          </p:cNvPr>
          <p:cNvGrpSpPr/>
          <p:nvPr/>
        </p:nvGrpSpPr>
        <p:grpSpPr>
          <a:xfrm>
            <a:off x="-407951" y="8148598"/>
            <a:ext cx="8807728" cy="4912350"/>
            <a:chOff x="-292080" y="3918856"/>
            <a:chExt cx="5237678" cy="3024065"/>
          </a:xfrm>
        </p:grpSpPr>
        <p:sp>
          <p:nvSpPr>
            <p:cNvPr id="25" name="椭圆 24">
              <a:extLst>
                <a:ext uri="{FF2B5EF4-FFF2-40B4-BE49-F238E27FC236}">
                  <a16:creationId xmlns:a16="http://schemas.microsoft.com/office/drawing/2014/main" id="{BC142374-0123-487A-8737-9A16D66B9A47}"/>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7DA4E03D-A0C2-42C5-8E39-9A8C3D5CD2EB}"/>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27" name="组合 26">
              <a:extLst>
                <a:ext uri="{FF2B5EF4-FFF2-40B4-BE49-F238E27FC236}">
                  <a16:creationId xmlns:a16="http://schemas.microsoft.com/office/drawing/2014/main" id="{93B88400-6213-405B-B26D-B90862D529C1}"/>
                </a:ext>
              </a:extLst>
            </p:cNvPr>
            <p:cNvGrpSpPr/>
            <p:nvPr/>
          </p:nvGrpSpPr>
          <p:grpSpPr>
            <a:xfrm>
              <a:off x="-292080" y="3918856"/>
              <a:ext cx="4403525" cy="3024065"/>
              <a:chOff x="-292080" y="3342572"/>
              <a:chExt cx="5242689" cy="3600350"/>
            </a:xfrm>
          </p:grpSpPr>
          <p:sp>
            <p:nvSpPr>
              <p:cNvPr id="28" name="任意多边形 2">
                <a:extLst>
                  <a:ext uri="{FF2B5EF4-FFF2-40B4-BE49-F238E27FC236}">
                    <a16:creationId xmlns:a16="http://schemas.microsoft.com/office/drawing/2014/main" id="{C5C998C5-3E23-4429-9477-16249F7CABA8}"/>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任意多边形 3">
                <a:extLst>
                  <a:ext uri="{FF2B5EF4-FFF2-40B4-BE49-F238E27FC236}">
                    <a16:creationId xmlns:a16="http://schemas.microsoft.com/office/drawing/2014/main" id="{F669557D-A63E-46FD-8C2B-67982B8E6BC6}"/>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3470AFD3-A90E-4D48-8223-71717879E056}"/>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080A5FC-0DE5-4095-8CB7-29747997A0DE}"/>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76975495-F352-491A-9061-A1D1F755D54C}"/>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A67E8D89-0C6A-4AE5-B1FC-069E36467661}"/>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a:extLst>
                  <a:ext uri="{FF2B5EF4-FFF2-40B4-BE49-F238E27FC236}">
                    <a16:creationId xmlns:a16="http://schemas.microsoft.com/office/drawing/2014/main" id="{B09A1D59-EE99-4EFF-987D-1BAEFD4D22B3}"/>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44" name="Freeform 124">
                <a:extLst>
                  <a:ext uri="{FF2B5EF4-FFF2-40B4-BE49-F238E27FC236}">
                    <a16:creationId xmlns:a16="http://schemas.microsoft.com/office/drawing/2014/main" id="{EB55B878-7546-4ADC-BBF7-10CB1FF07F28}"/>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285908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分布式理论</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0266500" y="2178801"/>
            <a:ext cx="11634253" cy="9113649"/>
          </a:xfrm>
          <a:prstGeom prst="rect">
            <a:avLst/>
          </a:prstGeom>
        </p:spPr>
        <p:txBody>
          <a:bodyPr wrap="square">
            <a:spAutoFit/>
          </a:bodyPr>
          <a:lstStyle/>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60" y="2965231"/>
            <a:ext cx="7910851" cy="754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519694" y="997759"/>
            <a:ext cx="10696860" cy="11063542"/>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sz="4000"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sz="4000"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536" y="2388239"/>
            <a:ext cx="8555279" cy="681412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818586" y="9742648"/>
            <a:ext cx="9988672" cy="2487412"/>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75371" y="578717"/>
            <a:ext cx="10696860" cy="11144974"/>
          </a:xfrm>
          <a:prstGeom prst="rect">
            <a:avLst/>
          </a:prstGeom>
        </p:spPr>
        <p:txBody>
          <a:bodyPr wrap="square">
            <a:spAutoFit/>
          </a:bodyPr>
          <a:lstStyle/>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323999" indent="-323999">
              <a:lnSpc>
                <a:spcPct val="150000"/>
              </a:lnSpc>
              <a:buFont typeface="Arial" panose="020B0604020202020204" pitchFamily="34" charset="0"/>
              <a:buChar char="•"/>
            </a:pPr>
            <a:r>
              <a:rPr lang="zh-CN" altLang="en-US" sz="4400"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323999" indent="-323999">
              <a:lnSpc>
                <a:spcPct val="150000"/>
              </a:lnSpc>
              <a:buFont typeface="Arial" panose="020B0604020202020204" pitchFamily="34" charset="0"/>
              <a:buChar char="•"/>
            </a:pPr>
            <a:r>
              <a:rPr lang="zh-CN" altLang="en-US" sz="4400"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818586" y="9742649"/>
            <a:ext cx="9988672" cy="1406282"/>
          </a:xfrm>
          <a:prstGeom prst="rect">
            <a:avLst/>
          </a:prstGeom>
        </p:spPr>
        <p:txBody>
          <a:bodyPr wrap="square">
            <a:spAutoFit/>
          </a:bodyPr>
          <a:lstStyle/>
          <a:p>
            <a:pPr>
              <a:lnSpc>
                <a:spcPct val="150000"/>
              </a:lnSpc>
            </a:pP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3024"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3024"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88" y="2870292"/>
            <a:ext cx="10845452" cy="585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3179410" y="2135450"/>
            <a:ext cx="17248685" cy="7540526"/>
          </a:xfrm>
          <a:prstGeom prst="rect">
            <a:avLst/>
          </a:prstGeom>
        </p:spPr>
        <p:txBody>
          <a:bodyPr wrap="square">
            <a:spAutoFit/>
          </a:bodyPr>
          <a:lstStyle/>
          <a:p>
            <a:pP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cs typeface="+mn-ea"/>
              </a:rPr>
              <a:t>什么是 </a:t>
            </a:r>
            <a:r>
              <a:rPr lang="en-US" altLang="zh-CN" sz="4400" b="1" dirty="0">
                <a:solidFill>
                  <a:srgbClr val="D67A71"/>
                </a:solidFill>
                <a:latin typeface="微软雅黑" panose="020B0503020204020204" pitchFamily="34" charset="-122"/>
                <a:ea typeface="微软雅黑" panose="020B0503020204020204" pitchFamily="34" charset="-122"/>
                <a:cs typeface="+mn-ea"/>
              </a:rPr>
              <a:t>BASE</a:t>
            </a:r>
          </a:p>
          <a:p>
            <a:pPr marL="323999" indent="-323999">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sz="4400" b="1" dirty="0">
                <a:solidFill>
                  <a:srgbClr val="D67A71"/>
                </a:solidFill>
                <a:latin typeface="微软雅黑" panose="020B0503020204020204" pitchFamily="34" charset="-122"/>
                <a:ea typeface="微软雅黑" panose="020B0503020204020204" pitchFamily="34" charset="-122"/>
                <a:cs typeface="+mn-ea"/>
              </a:rPr>
              <a:t>B</a:t>
            </a:r>
            <a:r>
              <a:rPr lang="en-US" altLang="zh-CN" sz="4400" b="1" dirty="0">
                <a:solidFill>
                  <a:srgbClr val="788BA9"/>
                </a:solidFill>
                <a:latin typeface="微软雅黑" panose="020B0503020204020204" pitchFamily="34" charset="-122"/>
                <a:ea typeface="微软雅黑" panose="020B0503020204020204" pitchFamily="34" charset="-122"/>
                <a:cs typeface="+mn-ea"/>
              </a:rPr>
              <a:t>asically </a:t>
            </a:r>
            <a:r>
              <a:rPr lang="en-US" altLang="zh-CN" sz="4400" b="1" dirty="0">
                <a:solidFill>
                  <a:srgbClr val="D67A71"/>
                </a:solidFill>
                <a:latin typeface="微软雅黑" panose="020B0503020204020204" pitchFamily="34" charset="-122"/>
                <a:ea typeface="微软雅黑" panose="020B0503020204020204" pitchFamily="34" charset="-122"/>
                <a:cs typeface="+mn-ea"/>
              </a:rPr>
              <a:t>A</a:t>
            </a:r>
            <a:r>
              <a:rPr lang="en-US" altLang="zh-CN" sz="4400" b="1" dirty="0">
                <a:solidFill>
                  <a:srgbClr val="788BA9"/>
                </a:solidFill>
                <a:latin typeface="微软雅黑" panose="020B0503020204020204" pitchFamily="34" charset="-122"/>
                <a:ea typeface="微软雅黑" panose="020B0503020204020204" pitchFamily="34" charset="-122"/>
                <a:cs typeface="+mn-ea"/>
              </a:rPr>
              <a:t>vailable</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rPr>
              <a:t>软状态（</a:t>
            </a:r>
            <a:r>
              <a:rPr lang="en-US" altLang="zh-CN" sz="4400" b="1" dirty="0">
                <a:solidFill>
                  <a:srgbClr val="D67A71"/>
                </a:solidFill>
                <a:latin typeface="微软雅黑" panose="020B0503020204020204" pitchFamily="34" charset="-122"/>
                <a:ea typeface="微软雅黑" panose="020B0503020204020204" pitchFamily="34" charset="-122"/>
                <a:cs typeface="+mn-ea"/>
              </a:rPr>
              <a:t>S</a:t>
            </a:r>
            <a:r>
              <a:rPr lang="en-US" altLang="zh-CN" sz="4400" b="1" dirty="0">
                <a:solidFill>
                  <a:srgbClr val="788BA9"/>
                </a:solidFill>
                <a:latin typeface="微软雅黑" panose="020B0503020204020204" pitchFamily="34" charset="-122"/>
                <a:ea typeface="微软雅黑" panose="020B0503020204020204" pitchFamily="34" charset="-122"/>
                <a:cs typeface="+mn-ea"/>
              </a:rPr>
              <a:t>oft State</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sz="4400" b="1" dirty="0">
                <a:solidFill>
                  <a:srgbClr val="D67A71"/>
                </a:solidFill>
                <a:latin typeface="微软雅黑" panose="020B0503020204020204" pitchFamily="34" charset="-122"/>
                <a:ea typeface="微软雅黑" panose="020B0503020204020204" pitchFamily="34" charset="-122"/>
                <a:cs typeface="+mn-ea"/>
              </a:rPr>
              <a:t>E</a:t>
            </a:r>
            <a:r>
              <a:rPr lang="en-US" altLang="zh-CN" sz="4400"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3553809" y="10042539"/>
            <a:ext cx="16069882" cy="1069845"/>
          </a:xfrm>
          <a:prstGeom prst="rect">
            <a:avLst/>
          </a:prstGeom>
        </p:spPr>
        <p:txBody>
          <a:bodyPr wrap="square">
            <a:spAutoFit/>
          </a:bodyPr>
          <a:lstStyle/>
          <a:p>
            <a:pPr algn="ctr">
              <a:lnSpc>
                <a:spcPct val="150000"/>
              </a:lnSpc>
            </a:pPr>
            <a:r>
              <a:rPr lang="zh-CN" altLang="en-US" sz="4800"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9F849788-EBAC-4B13-AB75-2048B4F716B1}"/>
              </a:ext>
            </a:extLst>
          </p:cNvPr>
          <p:cNvGrpSpPr/>
          <p:nvPr/>
        </p:nvGrpSpPr>
        <p:grpSpPr>
          <a:xfrm>
            <a:off x="2618741" y="1183823"/>
            <a:ext cx="8273948" cy="4726024"/>
            <a:chOff x="1385787" y="626269"/>
            <a:chExt cx="4378414" cy="250092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4">
                <a:latin typeface="微软雅黑" panose="020B0503020204020204" pitchFamily="34" charset="-122"/>
                <a:ea typeface="微软雅黑" panose="020B0503020204020204" pitchFamily="34" charset="-122"/>
              </a:endParaRPr>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CAP</a:t>
              </a:r>
              <a:endParaRPr lang="zh-CN" altLang="en-US" sz="3401" b="1" dirty="0">
                <a:solidFill>
                  <a:prstClr val="white"/>
                </a:solidFill>
                <a:latin typeface="微软雅黑" panose="020B0503020204020204" pitchFamily="34" charset="-122"/>
                <a:ea typeface="微软雅黑" panose="020B0503020204020204"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701443"/>
            </a:xfrm>
            <a:prstGeom prst="rect">
              <a:avLst/>
            </a:prstGeom>
            <a:noFill/>
          </p:spPr>
          <p:txBody>
            <a:bodyPr wrap="square" rtlCol="0">
              <a:spAutoFit/>
            </a:bodyPr>
            <a:lstStyle/>
            <a:p>
              <a:pPr marL="539997" indent="-539997">
                <a:lnSpc>
                  <a:spcPct val="130000"/>
                </a:lnSpc>
                <a:buFont typeface="Wingdings" panose="05000000000000000000" pitchFamily="2" charset="2"/>
                <a:buChar char="Ø"/>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4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3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4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3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4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4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sz="40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12785655" y="1183820"/>
            <a:ext cx="8320484" cy="5187689"/>
            <a:chOff x="6765922" y="626269"/>
            <a:chExt cx="4403040" cy="2745225"/>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4">
                <a:latin typeface="微软雅黑" panose="020B0503020204020204" pitchFamily="34" charset="-122"/>
                <a:ea typeface="微软雅黑" panose="020B0503020204020204" pitchFamily="34" charset="-122"/>
              </a:endParaRPr>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BASE</a:t>
              </a:r>
              <a:endParaRPr lang="zh-CN"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945747"/>
            </a:xfrm>
            <a:prstGeom prst="rect">
              <a:avLst/>
            </a:prstGeom>
            <a:noFill/>
          </p:spPr>
          <p:txBody>
            <a:bodyPr wrap="square" rtlCol="0">
              <a:spAutoFit/>
            </a:bodyPr>
            <a:lstStyle/>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sz="4000" b="1" dirty="0">
                  <a:solidFill>
                    <a:srgbClr val="D67A71"/>
                  </a:solidFill>
                  <a:latin typeface="微软雅黑" panose="020B0503020204020204" pitchFamily="34" charset="-122"/>
                  <a:ea typeface="微软雅黑" panose="020B0503020204020204" pitchFamily="34" charset="-122"/>
                  <a:cs typeface="+mn-ea"/>
                </a:rPr>
                <a:t>B</a:t>
              </a:r>
              <a:r>
                <a:rPr lang="en-US" altLang="zh-CN" sz="4000" b="1" dirty="0">
                  <a:solidFill>
                    <a:srgbClr val="788BA9"/>
                  </a:solidFill>
                  <a:latin typeface="微软雅黑" panose="020B0503020204020204" pitchFamily="34" charset="-122"/>
                  <a:ea typeface="微软雅黑" panose="020B0503020204020204" pitchFamily="34" charset="-122"/>
                  <a:cs typeface="+mn-ea"/>
                </a:rPr>
                <a:t>asically </a:t>
              </a:r>
              <a:r>
                <a:rPr lang="en-US" altLang="zh-CN" sz="4000" b="1" dirty="0">
                  <a:solidFill>
                    <a:srgbClr val="D67A71"/>
                  </a:solidFill>
                  <a:latin typeface="微软雅黑" panose="020B0503020204020204" pitchFamily="34" charset="-122"/>
                  <a:ea typeface="微软雅黑" panose="020B0503020204020204" pitchFamily="34" charset="-122"/>
                  <a:cs typeface="+mn-ea"/>
                </a:rPr>
                <a:t>A</a:t>
              </a:r>
              <a:r>
                <a:rPr lang="en-US" altLang="zh-CN" sz="4000" b="1" dirty="0">
                  <a:solidFill>
                    <a:srgbClr val="788BA9"/>
                  </a:solidFill>
                  <a:latin typeface="微软雅黑" panose="020B0503020204020204" pitchFamily="34" charset="-122"/>
                  <a:ea typeface="微软雅黑" panose="020B0503020204020204" pitchFamily="34" charset="-122"/>
                  <a:cs typeface="+mn-ea"/>
                </a:rPr>
                <a:t>vailable</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endParaRPr lang="en-US" altLang="zh-CN" sz="4000" b="1" dirty="0">
                <a:solidFill>
                  <a:srgbClr val="788BA9"/>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软状态（</a:t>
              </a:r>
              <a:r>
                <a:rPr lang="en-US" altLang="zh-CN" sz="4000" b="1" dirty="0">
                  <a:solidFill>
                    <a:srgbClr val="D67A71"/>
                  </a:solidFill>
                  <a:latin typeface="微软雅黑" panose="020B0503020204020204" pitchFamily="34" charset="-122"/>
                  <a:ea typeface="微软雅黑" panose="020B0503020204020204" pitchFamily="34" charset="-122"/>
                  <a:cs typeface="+mn-ea"/>
                </a:rPr>
                <a:t>S</a:t>
              </a:r>
              <a:r>
                <a:rPr lang="en-US" altLang="zh-CN" sz="4000" b="1" dirty="0">
                  <a:solidFill>
                    <a:srgbClr val="788BA9"/>
                  </a:solidFill>
                  <a:latin typeface="微软雅黑" panose="020B0503020204020204" pitchFamily="34" charset="-122"/>
                  <a:ea typeface="微软雅黑" panose="020B0503020204020204" pitchFamily="34" charset="-122"/>
                  <a:cs typeface="+mn-ea"/>
                </a:rPr>
                <a:t>oft State</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endParaRPr lang="en-US" altLang="zh-CN" sz="4000" b="1" dirty="0">
                <a:solidFill>
                  <a:srgbClr val="788BA9"/>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sz="4000" b="1" dirty="0">
                  <a:solidFill>
                    <a:srgbClr val="D67A71"/>
                  </a:solidFill>
                  <a:latin typeface="微软雅黑" panose="020B0503020204020204" pitchFamily="34" charset="-122"/>
                  <a:ea typeface="微软雅黑" panose="020B0503020204020204" pitchFamily="34" charset="-122"/>
                  <a:cs typeface="+mn-ea"/>
                </a:rPr>
                <a:t>E</a:t>
              </a:r>
              <a:r>
                <a:rPr lang="en-US" altLang="zh-CN" sz="4000"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13109380" y="6371509"/>
            <a:ext cx="8885769" cy="1830245"/>
          </a:xfrm>
          <a:prstGeom prst="rect">
            <a:avLst/>
          </a:prstGeom>
        </p:spPr>
        <p:txBody>
          <a:bodyPr wrap="square">
            <a:spAutoFit/>
          </a:bodyPr>
          <a:lstStyle/>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sz="4000" b="1" dirty="0">
                <a:solidFill>
                  <a:srgbClr val="788BA9"/>
                </a:solidFill>
                <a:latin typeface="微软雅黑" panose="020B0503020204020204" pitchFamily="34" charset="-122"/>
                <a:ea typeface="微软雅黑" panose="020B0503020204020204" pitchFamily="34" charset="-122"/>
                <a:cs typeface="+mn-ea"/>
              </a:rPr>
              <a:t>权衡</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2692996" y="6367747"/>
            <a:ext cx="8435496" cy="1830245"/>
          </a:xfrm>
          <a:prstGeom prst="rect">
            <a:avLst/>
          </a:prstGeom>
        </p:spPr>
        <p:txBody>
          <a:bodyPr wrap="square">
            <a:spAutoFit/>
          </a:bodyPr>
          <a:lstStyle/>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sz="4000" b="1" dirty="0">
                <a:solidFill>
                  <a:srgbClr val="788BA9"/>
                </a:solidFill>
                <a:latin typeface="微软雅黑" panose="020B0503020204020204" pitchFamily="34" charset="-122"/>
                <a:ea typeface="微软雅黑" panose="020B0503020204020204" pitchFamily="34" charset="-122"/>
                <a:cs typeface="+mn-ea"/>
              </a:rPr>
              <a:t>最多</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sz="4000" b="1" dirty="0">
                <a:solidFill>
                  <a:srgbClr val="788BA9"/>
                </a:solidFill>
                <a:latin typeface="微软雅黑" panose="020B0503020204020204" pitchFamily="34" charset="-122"/>
                <a:ea typeface="微软雅黑" panose="020B0503020204020204" pitchFamily="34" charset="-122"/>
                <a:cs typeface="+mn-ea"/>
              </a:rPr>
              <a:t>两个</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9586445" y="10144743"/>
            <a:ext cx="11519694" cy="2020040"/>
          </a:xfrm>
          <a:prstGeom prst="rect">
            <a:avLst/>
          </a:prstGeom>
        </p:spPr>
        <p:txBody>
          <a:bodyPr>
            <a:spAutoFit/>
          </a:bodyPr>
          <a:lstStyle/>
          <a:p>
            <a:pP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rPr>
              <a:t>分布式系统领域没有银弹。针对不同场景，架构上要有不同的取舍。</a:t>
            </a:r>
            <a:endParaRPr lang="en-US" altLang="zh-CN" sz="4400" b="1" dirty="0">
              <a:solidFill>
                <a:srgbClr val="D67A7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18BE7E3-5810-47A9-A631-00841FDE5401}"/>
              </a:ext>
            </a:extLst>
          </p:cNvPr>
          <p:cNvSpPr/>
          <p:nvPr/>
        </p:nvSpPr>
        <p:spPr>
          <a:xfrm>
            <a:off x="9586445" y="9176047"/>
            <a:ext cx="8851292" cy="872367"/>
          </a:xfrm>
          <a:prstGeom prst="rect">
            <a:avLst/>
          </a:prstGeom>
          <a:noFill/>
        </p:spPr>
        <p:txBody>
          <a:bodyPr wrap="none" lIns="172795" tIns="86398" rIns="172795" bIns="86398">
            <a:spAutoFit/>
          </a:bodyPr>
          <a:lstStyle/>
          <a:p>
            <a:pPr algn="ct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AP </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还是 </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CP</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CAP </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还是 </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BASE</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t>
            </a:r>
          </a:p>
        </p:txBody>
      </p:sp>
      <p:grpSp>
        <p:nvGrpSpPr>
          <p:cNvPr id="26" name="组合 25">
            <a:extLst>
              <a:ext uri="{FF2B5EF4-FFF2-40B4-BE49-F238E27FC236}">
                <a16:creationId xmlns:a16="http://schemas.microsoft.com/office/drawing/2014/main" id="{C29F1C19-77E2-4D0B-AA59-66AFA4F4F411}"/>
              </a:ext>
            </a:extLst>
          </p:cNvPr>
          <p:cNvGrpSpPr/>
          <p:nvPr/>
        </p:nvGrpSpPr>
        <p:grpSpPr>
          <a:xfrm>
            <a:off x="-407951" y="8148598"/>
            <a:ext cx="8807728" cy="4912350"/>
            <a:chOff x="-292080" y="3918856"/>
            <a:chExt cx="5237678" cy="3024065"/>
          </a:xfrm>
        </p:grpSpPr>
        <p:sp>
          <p:nvSpPr>
            <p:cNvPr id="41" name="椭圆 40">
              <a:extLst>
                <a:ext uri="{FF2B5EF4-FFF2-40B4-BE49-F238E27FC236}">
                  <a16:creationId xmlns:a16="http://schemas.microsoft.com/office/drawing/2014/main" id="{882B25E0-5E89-4CB7-A7D2-B8FCAB29FBB5}"/>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2" name="椭圆 41">
              <a:extLst>
                <a:ext uri="{FF2B5EF4-FFF2-40B4-BE49-F238E27FC236}">
                  <a16:creationId xmlns:a16="http://schemas.microsoft.com/office/drawing/2014/main" id="{77AE44B4-31DB-439A-ACB8-C5DBC71016A3}"/>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43" name="组合 42">
              <a:extLst>
                <a:ext uri="{FF2B5EF4-FFF2-40B4-BE49-F238E27FC236}">
                  <a16:creationId xmlns:a16="http://schemas.microsoft.com/office/drawing/2014/main" id="{3B796478-A8C7-479F-A928-F31E9B8B11AF}"/>
                </a:ext>
              </a:extLst>
            </p:cNvPr>
            <p:cNvGrpSpPr/>
            <p:nvPr/>
          </p:nvGrpSpPr>
          <p:grpSpPr>
            <a:xfrm>
              <a:off x="-292080" y="3918856"/>
              <a:ext cx="4403525" cy="3024065"/>
              <a:chOff x="-292080" y="3342572"/>
              <a:chExt cx="5242689" cy="3600350"/>
            </a:xfrm>
          </p:grpSpPr>
          <p:sp>
            <p:nvSpPr>
              <p:cNvPr id="44" name="任意多边形 2">
                <a:extLst>
                  <a:ext uri="{FF2B5EF4-FFF2-40B4-BE49-F238E27FC236}">
                    <a16:creationId xmlns:a16="http://schemas.microsoft.com/office/drawing/2014/main" id="{2DD30E21-ADCF-4E34-8717-3BF22FDD98C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5" name="任意多边形 3">
                <a:extLst>
                  <a:ext uri="{FF2B5EF4-FFF2-40B4-BE49-F238E27FC236}">
                    <a16:creationId xmlns:a16="http://schemas.microsoft.com/office/drawing/2014/main" id="{39A25DEC-761C-4762-AA6B-72EEB1D79C19}"/>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46" name="椭圆 45">
                <a:extLst>
                  <a:ext uri="{FF2B5EF4-FFF2-40B4-BE49-F238E27FC236}">
                    <a16:creationId xmlns:a16="http://schemas.microsoft.com/office/drawing/2014/main" id="{DAF924C0-A85F-42A2-B999-0298B6351514}"/>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7" name="椭圆 46">
                <a:extLst>
                  <a:ext uri="{FF2B5EF4-FFF2-40B4-BE49-F238E27FC236}">
                    <a16:creationId xmlns:a16="http://schemas.microsoft.com/office/drawing/2014/main" id="{0ED0D9AC-1335-48B4-8A40-B7588DC346A2}"/>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8" name="椭圆 47">
                <a:extLst>
                  <a:ext uri="{FF2B5EF4-FFF2-40B4-BE49-F238E27FC236}">
                    <a16:creationId xmlns:a16="http://schemas.microsoft.com/office/drawing/2014/main" id="{34F7FFFF-0A9E-4A7F-A3AF-3AEF363CF056}"/>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9" name="椭圆 48">
                <a:extLst>
                  <a:ext uri="{FF2B5EF4-FFF2-40B4-BE49-F238E27FC236}">
                    <a16:creationId xmlns:a16="http://schemas.microsoft.com/office/drawing/2014/main" id="{CF2E76A8-FDA6-4EBB-94C3-DA916A93A051}"/>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50" name="文本框 49">
                <a:extLst>
                  <a:ext uri="{FF2B5EF4-FFF2-40B4-BE49-F238E27FC236}">
                    <a16:creationId xmlns:a16="http://schemas.microsoft.com/office/drawing/2014/main" id="{3D8CBABD-D62E-489D-B7DC-8D9FA50B818C}"/>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51" name="Freeform 124">
                <a:extLst>
                  <a:ext uri="{FF2B5EF4-FFF2-40B4-BE49-F238E27FC236}">
                    <a16:creationId xmlns:a16="http://schemas.microsoft.com/office/drawing/2014/main" id="{C6D9046E-2A36-4FDF-A270-F2E62A902940}"/>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5764176" y="6480173"/>
            <a:ext cx="11511039"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8105849" y="10950437"/>
            <a:ext cx="7897948" cy="5482938"/>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8105849" y="-2401167"/>
            <a:ext cx="6854327" cy="5585033"/>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11369259" y="3767360"/>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11369259" y="8520653"/>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10585520" y="12234530"/>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10585520" y="-1069626"/>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13593392" y="8329592"/>
            <a:ext cx="8766067" cy="1856466"/>
          </a:xfrm>
          <a:prstGeom prst="rect">
            <a:avLst/>
          </a:prstGeom>
        </p:spPr>
        <p:txBody>
          <a:bodyPr vert="horz" wrap="square" lIns="0" tIns="0" rIns="0" bIns="0" anchor="t" anchorCtr="0">
            <a:noAutofit/>
          </a:bodyPr>
          <a:lstStyle/>
          <a:p>
            <a:pPr>
              <a:lnSpc>
                <a:spcPct val="115000"/>
              </a:lnSpc>
            </a:pPr>
            <a:r>
              <a:rPr lang="zh-CN" altLang="en-US" sz="3779" b="1" dirty="0">
                <a:solidFill>
                  <a:srgbClr val="788BA9"/>
                </a:solidFill>
                <a:cs typeface="+mn-ea"/>
              </a:rPr>
              <a:t>内功心法</a:t>
            </a:r>
            <a:r>
              <a:rPr lang="en-US" altLang="zh-CN" sz="3779" b="1" dirty="0">
                <a:solidFill>
                  <a:srgbClr val="788BA9"/>
                </a:solidFill>
                <a:cs typeface="+mn-ea"/>
              </a:rPr>
              <a:t>——</a:t>
            </a:r>
            <a:r>
              <a:rPr lang="zh-CN" altLang="en-US" sz="3779" b="1" dirty="0">
                <a:solidFill>
                  <a:srgbClr val="788BA9"/>
                </a:solidFill>
                <a:cs typeface="+mn-ea"/>
              </a:rPr>
              <a:t>分布式系统知识</a:t>
            </a:r>
            <a:endParaRPr lang="en-US" altLang="zh-CN" sz="3779" b="1" dirty="0">
              <a:solidFill>
                <a:srgbClr val="788BA9"/>
              </a:solidFill>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了解分布式系统架构的核心知识</a:t>
            </a:r>
            <a:endParaRPr lang="en-US" altLang="zh-CN" sz="3779" dirty="0">
              <a:solidFill>
                <a:schemeClr val="bg1">
                  <a:lumMod val="50000"/>
                </a:schemeClr>
              </a:solidFill>
              <a:latin typeface="+mn-ea"/>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由点成线，由线成面，融会贯通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15261257" y="7232587"/>
            <a:ext cx="3705570"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2874039" y="3556201"/>
            <a:ext cx="5301773" cy="2809660"/>
          </a:xfrm>
          <a:prstGeom prst="rect">
            <a:avLst/>
          </a:prstGeom>
        </p:spPr>
        <p:txBody>
          <a:bodyPr vert="horz" wrap="square" lIns="0" tIns="0" rIns="0" bIns="0" anchor="t" anchorCtr="0">
            <a:noAutofit/>
          </a:bodyPr>
          <a:lstStyle/>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概念繁多</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知识庞杂</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新兴技术层出不穷</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学习曲线比较陡峭</a:t>
            </a:r>
            <a:endParaRPr lang="en-US" altLang="zh-CN" sz="3779"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3214543" y="2425581"/>
            <a:ext cx="4505765"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14526860" y="2294628"/>
            <a:ext cx="5174374" cy="4559503"/>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18" y="6139518"/>
            <a:ext cx="6666265" cy="460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分布式算法</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722899" y="2507464"/>
            <a:ext cx="18796438" cy="3676904"/>
          </a:xfrm>
          <a:prstGeom prst="rect">
            <a:avLst/>
          </a:prstGeom>
        </p:spPr>
        <p:txBody>
          <a:bodyPr wrap="square">
            <a:spAutoFit/>
          </a:bodyPr>
          <a:lstStyle/>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40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40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4000" b="1" dirty="0">
                <a:solidFill>
                  <a:srgbClr val="788BA9"/>
                </a:solidFill>
                <a:latin typeface="微软雅黑" panose="020B0503020204020204" pitchFamily="34" charset="-122"/>
                <a:ea typeface="微软雅黑" panose="020B0503020204020204" pitchFamily="34" charset="-122"/>
                <a:cs typeface="+mn-ea"/>
              </a:rPr>
              <a:t>）算法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sz="4000" b="1" dirty="0">
                <a:solidFill>
                  <a:srgbClr val="788BA9"/>
                </a:solidFill>
                <a:latin typeface="微软雅黑" panose="020B0503020204020204" pitchFamily="34" charset="-122"/>
                <a:ea typeface="微软雅黑" panose="020B0503020204020204" pitchFamily="34" charset="-122"/>
                <a:cs typeface="+mn-ea"/>
              </a:rPr>
              <a:t>2N+1</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sz="4000" b="1" dirty="0">
                <a:solidFill>
                  <a:srgbClr val="788BA9"/>
                </a:solidFill>
                <a:latin typeface="微软雅黑" panose="020B0503020204020204" pitchFamily="34" charset="-122"/>
                <a:ea typeface="微软雅黑" panose="020B0503020204020204" pitchFamily="34" charset="-122"/>
                <a:cs typeface="+mn-ea"/>
              </a:rPr>
              <a:t>N + 1</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2722899" y="7699312"/>
            <a:ext cx="18796438" cy="2753574"/>
          </a:xfrm>
          <a:prstGeom prst="rect">
            <a:avLst/>
          </a:prstGeom>
        </p:spPr>
        <p:txBody>
          <a:bodyPr wrap="square">
            <a:spAutoFit/>
          </a:bodyPr>
          <a:lstStyle/>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Basic </a:t>
            </a:r>
            <a:r>
              <a:rPr lang="en-US" altLang="zh-CN" sz="4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4000" b="1" dirty="0">
                <a:solidFill>
                  <a:srgbClr val="788BA9"/>
                </a:solidFill>
                <a:latin typeface="微软雅黑" panose="020B0503020204020204" pitchFamily="34" charset="-122"/>
                <a:ea typeface="微软雅黑" panose="020B0503020204020204" pitchFamily="34" charset="-122"/>
                <a:cs typeface="+mn-ea"/>
              </a:rPr>
              <a:t> </a:t>
            </a:r>
            <a:r>
              <a:rPr lang="zh-CN" altLang="en-US" sz="4000" b="1" dirty="0">
                <a:solidFill>
                  <a:srgbClr val="788BA9"/>
                </a:solidFill>
                <a:latin typeface="微软雅黑" panose="020B0503020204020204" pitchFamily="34" charset="-122"/>
                <a:ea typeface="微软雅黑" panose="020B0503020204020204" pitchFamily="34" charset="-122"/>
                <a:cs typeface="+mn-ea"/>
              </a:rPr>
              <a:t>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Multi </a:t>
            </a:r>
            <a:r>
              <a:rPr lang="en-US" altLang="zh-CN" sz="4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4000" b="1" dirty="0">
                <a:solidFill>
                  <a:srgbClr val="788BA9"/>
                </a:solidFill>
                <a:latin typeface="微软雅黑" panose="020B0503020204020204" pitchFamily="34" charset="-122"/>
                <a:ea typeface="微软雅黑" panose="020B0503020204020204" pitchFamily="34" charset="-122"/>
                <a:cs typeface="+mn-ea"/>
              </a:rPr>
              <a:t> </a:t>
            </a:r>
            <a:r>
              <a:rPr lang="zh-CN" altLang="en-US" sz="4000" b="1" dirty="0">
                <a:solidFill>
                  <a:srgbClr val="788BA9"/>
                </a:solidFill>
                <a:latin typeface="微软雅黑" panose="020B0503020204020204" pitchFamily="34" charset="-122"/>
                <a:ea typeface="微软雅黑" panose="020B0503020204020204" pitchFamily="34" charset="-122"/>
                <a:cs typeface="+mn-ea"/>
              </a:rPr>
              <a:t>思想</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9634711" y="3859055"/>
            <a:ext cx="12840195" cy="20681046"/>
          </a:xfrm>
          <a:prstGeom prst="rect">
            <a:avLst/>
          </a:prstGeom>
        </p:spPr>
        <p:txBody>
          <a:bodyPr wrap="square">
            <a:spAutoFit/>
          </a:bodyPr>
          <a:lstStyle/>
          <a:p>
            <a:pPr>
              <a:lnSpc>
                <a:spcPct val="150000"/>
              </a:lnSpc>
            </a:pP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539997" indent="-539997">
              <a:lnSpc>
                <a:spcPct val="150000"/>
              </a:lnSpc>
              <a:buFont typeface="Wingdings" panose="05000000000000000000" pitchFamily="2" charset="2"/>
              <a:buChar char="l"/>
            </a:pPr>
            <a:r>
              <a:rPr lang="zh-CN" altLang="en-US" sz="6425" b="1" dirty="0">
                <a:solidFill>
                  <a:srgbClr val="D67A71"/>
                </a:solidFill>
                <a:latin typeface="微软雅黑" panose="020B0503020204020204" pitchFamily="34" charset="-122"/>
                <a:ea typeface="微软雅黑" panose="020B0503020204020204" pitchFamily="34" charset="-122"/>
                <a:cs typeface="+mn-ea"/>
              </a:rPr>
              <a:t>提议者（</a:t>
            </a:r>
            <a:r>
              <a:rPr lang="en-US" altLang="zh-CN" sz="6425" b="1" dirty="0">
                <a:solidFill>
                  <a:srgbClr val="D67A71"/>
                </a:solidFill>
                <a:latin typeface="微软雅黑" panose="020B0503020204020204" pitchFamily="34" charset="-122"/>
                <a:ea typeface="微软雅黑" panose="020B0503020204020204" pitchFamily="34" charset="-122"/>
                <a:cs typeface="+mn-ea"/>
              </a:rPr>
              <a:t>Proposer</a:t>
            </a:r>
            <a:r>
              <a:rPr lang="zh-CN" altLang="en-US" sz="6425" b="1" dirty="0">
                <a:solidFill>
                  <a:srgbClr val="D67A71"/>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6425" b="1" dirty="0">
                <a:solidFill>
                  <a:srgbClr val="D67A71"/>
                </a:solidFill>
                <a:latin typeface="微软雅黑" panose="020B0503020204020204" pitchFamily="34" charset="-122"/>
                <a:ea typeface="微软雅黑" panose="020B0503020204020204" pitchFamily="34" charset="-122"/>
                <a:cs typeface="+mn-ea"/>
              </a:rPr>
              <a:t>决策者（</a:t>
            </a:r>
            <a:r>
              <a:rPr lang="en-US" altLang="zh-CN" sz="6425" b="1" dirty="0">
                <a:solidFill>
                  <a:srgbClr val="D67A71"/>
                </a:solidFill>
                <a:latin typeface="微软雅黑" panose="020B0503020204020204" pitchFamily="34" charset="-122"/>
                <a:ea typeface="微软雅黑" panose="020B0503020204020204" pitchFamily="34" charset="-122"/>
                <a:cs typeface="+mn-ea"/>
              </a:rPr>
              <a:t>Acceptor</a:t>
            </a:r>
            <a:r>
              <a:rPr lang="zh-CN" altLang="en-US" sz="6425" b="1" dirty="0">
                <a:solidFill>
                  <a:srgbClr val="D67A71"/>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539997" indent="-539997">
              <a:lnSpc>
                <a:spcPct val="150000"/>
              </a:lnSpc>
              <a:buFont typeface="Wingdings" panose="05000000000000000000" pitchFamily="2" charset="2"/>
              <a:buChar char="l"/>
            </a:pPr>
            <a:r>
              <a:rPr lang="zh-CN" altLang="en-US" sz="6425" b="1" dirty="0">
                <a:solidFill>
                  <a:srgbClr val="D67A71"/>
                </a:solidFill>
                <a:latin typeface="微软雅黑" panose="020B0503020204020204" pitchFamily="34" charset="-122"/>
                <a:ea typeface="微软雅黑" panose="020B0503020204020204" pitchFamily="34" charset="-122"/>
                <a:cs typeface="+mn-ea"/>
              </a:rPr>
              <a:t>学习者（</a:t>
            </a:r>
            <a:r>
              <a:rPr lang="en-US" altLang="zh-CN" sz="6425" b="1" dirty="0">
                <a:solidFill>
                  <a:srgbClr val="D67A71"/>
                </a:solidFill>
                <a:latin typeface="微软雅黑" panose="020B0503020204020204" pitchFamily="34" charset="-122"/>
                <a:ea typeface="微软雅黑" panose="020B0503020204020204" pitchFamily="34" charset="-122"/>
                <a:cs typeface="+mn-ea"/>
              </a:rPr>
              <a:t>Learner</a:t>
            </a:r>
            <a:r>
              <a:rPr lang="zh-CN" altLang="en-US" sz="6425" b="1" dirty="0">
                <a:solidFill>
                  <a:srgbClr val="D67A71"/>
                </a:solidFill>
                <a:latin typeface="微软雅黑" panose="020B0503020204020204" pitchFamily="34" charset="-122"/>
                <a:ea typeface="微软雅黑" panose="020B0503020204020204" pitchFamily="34" charset="-122"/>
                <a:cs typeface="+mn-ea"/>
              </a:rPr>
              <a:t>）</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82" y="3181161"/>
            <a:ext cx="9070228" cy="841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722899" y="3691058"/>
            <a:ext cx="18796438" cy="16231751"/>
          </a:xfrm>
          <a:prstGeom prst="rect">
            <a:avLst/>
          </a:prstGeom>
        </p:spPr>
        <p:txBody>
          <a:bodyPr wrap="square">
            <a:spAutoFit/>
          </a:bodyPr>
          <a:lstStyle/>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Prepare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Accept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Learn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236324" y="2347090"/>
            <a:ext cx="18796438" cy="9783191"/>
          </a:xfrm>
          <a:prstGeom prst="rect">
            <a:avLst/>
          </a:prstGeom>
        </p:spPr>
        <p:txBody>
          <a:bodyPr wrap="square">
            <a:spAutoFit/>
          </a:bodyPr>
          <a:lstStyle/>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Prepare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Promise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971996" lvl="2"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1619993" lvl="4" indent="-323999">
              <a:lnSpc>
                <a:spcPct val="150000"/>
              </a:lnSpc>
              <a:buFont typeface="Wingdings" panose="05000000000000000000" pitchFamily="2" charset="2"/>
              <a:buChar char="n"/>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619993" lvl="4" indent="-323999">
              <a:lnSpc>
                <a:spcPct val="150000"/>
              </a:lnSpc>
              <a:buFont typeface="Wingdings" panose="05000000000000000000" pitchFamily="2" charset="2"/>
              <a:buChar char="n"/>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971996" lvl="2"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Propose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Accept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Learn</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466916" y="2349407"/>
            <a:ext cx="18243555" cy="3479029"/>
          </a:xfrm>
          <a:prstGeom prst="rect">
            <a:avLst/>
          </a:prstGeom>
        </p:spPr>
        <p:txBody>
          <a:bodyPr wrap="square">
            <a:spAutoFit/>
          </a:bodyPr>
          <a:lstStyle/>
          <a:p>
            <a:pPr>
              <a:lnSpc>
                <a:spcPct val="150000"/>
              </a:lnSpc>
            </a:pPr>
            <a:r>
              <a:rPr lang="en-US" altLang="zh-CN" sz="3779" b="1" dirty="0">
                <a:solidFill>
                  <a:srgbClr val="D67A71"/>
                </a:solidFill>
                <a:latin typeface="微软雅黑" panose="020B0503020204020204" pitchFamily="34" charset="-122"/>
                <a:ea typeface="微软雅黑" panose="020B0503020204020204" pitchFamily="34" charset="-122"/>
                <a:cs typeface="+mn-ea"/>
              </a:rPr>
              <a:t>Raft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779" dirty="0">
                <a:solidFill>
                  <a:srgbClr val="788BA9"/>
                </a:solidFill>
                <a:latin typeface="微软雅黑" panose="020B0503020204020204" pitchFamily="34" charset="-122"/>
                <a:ea typeface="微软雅黑" panose="020B0503020204020204" pitchFamily="34" charset="-122"/>
                <a:cs typeface="+mn-ea"/>
              </a:rPr>
              <a:t>Raft </a:t>
            </a:r>
            <a:r>
              <a:rPr lang="zh-CN" altLang="en-US" sz="3779"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3779" dirty="0">
                <a:solidFill>
                  <a:srgbClr val="788BA9"/>
                </a:solidFill>
                <a:latin typeface="微软雅黑" panose="020B0503020204020204" pitchFamily="34" charset="-122"/>
                <a:ea typeface="微软雅黑" panose="020B0503020204020204" pitchFamily="34" charset="-122"/>
                <a:cs typeface="+mn-ea"/>
              </a:rPr>
              <a:t>CAP </a:t>
            </a:r>
            <a:r>
              <a:rPr lang="zh-CN" altLang="en-US" sz="3779"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3779" dirty="0">
                <a:solidFill>
                  <a:srgbClr val="788BA9"/>
                </a:solidFill>
                <a:latin typeface="微软雅黑" panose="020B0503020204020204" pitchFamily="34" charset="-122"/>
                <a:ea typeface="微软雅黑" panose="020B0503020204020204" pitchFamily="34" charset="-122"/>
                <a:cs typeface="+mn-ea"/>
              </a:rPr>
              <a:t>CP</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10322131" y="9260977"/>
            <a:ext cx="2798928" cy="2756926"/>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8585173" y="9485971"/>
            <a:ext cx="2447935" cy="2390937"/>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7220208" y="9725964"/>
            <a:ext cx="1943948" cy="1967948"/>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8060198" y="10448946"/>
            <a:ext cx="425989" cy="455988"/>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14093037" y="10451955"/>
            <a:ext cx="458987" cy="473987"/>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9662152" y="10484945"/>
            <a:ext cx="488988" cy="419989"/>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9800150" y="10553954"/>
            <a:ext cx="128998" cy="128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9971147" y="10571956"/>
            <a:ext cx="107999"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9971147" y="10637950"/>
            <a:ext cx="107999"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9800150" y="10727944"/>
            <a:ext cx="278995"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9800150" y="10796937"/>
            <a:ext cx="278995" cy="20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11723102" y="10409946"/>
            <a:ext cx="569985" cy="566986"/>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835">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11810099" y="10484957"/>
            <a:ext cx="293992" cy="266992"/>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11969092" y="10691952"/>
            <a:ext cx="221994" cy="260994"/>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12089086" y="10421960"/>
            <a:ext cx="194994" cy="365990"/>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10037456" y="7800654"/>
            <a:ext cx="2783926"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14826243" y="9743124"/>
            <a:ext cx="2783926"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2306624" y="9802289"/>
            <a:ext cx="3256729"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选举 </a:t>
            </a:r>
            <a:r>
              <a:rPr lang="en-US" altLang="zh-CN" sz="3779" b="1" dirty="0">
                <a:solidFill>
                  <a:srgbClr val="D67A71"/>
                </a:solidFill>
                <a:latin typeface="微软雅黑" panose="020B0503020204020204" pitchFamily="34" charset="-122"/>
                <a:cs typeface="+mn-ea"/>
              </a:rPr>
              <a:t>Leader</a:t>
            </a:r>
            <a:endParaRPr lang="zh-CN" altLang="en-US" sz="3779"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6338833" y="6165843"/>
            <a:ext cx="13564439" cy="861967"/>
          </a:xfrm>
          <a:prstGeom prst="rect">
            <a:avLst/>
          </a:prstGeom>
          <a:noFill/>
        </p:spPr>
        <p:txBody>
          <a:bodyPr wrap="square">
            <a:spAutoFit/>
          </a:bodyPr>
          <a:lstStyle/>
          <a:p>
            <a:pPr>
              <a:lnSpc>
                <a:spcPct val="150000"/>
              </a:lnSpc>
            </a:pPr>
            <a:r>
              <a:rPr lang="en-US" altLang="zh-CN" sz="3779" i="1" dirty="0">
                <a:solidFill>
                  <a:srgbClr val="788BA9"/>
                </a:solidFill>
                <a:latin typeface="微软雅黑" panose="020B0503020204020204" pitchFamily="34" charset="-122"/>
                <a:ea typeface="微软雅黑" panose="020B0503020204020204" pitchFamily="34" charset="-122"/>
                <a:cs typeface="+mn-ea"/>
              </a:rPr>
              <a:t>Raft </a:t>
            </a:r>
            <a:r>
              <a:rPr lang="zh-CN" altLang="en-US" sz="3779"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flipV="1">
            <a:off x="5563353" y="10187106"/>
            <a:ext cx="2213350" cy="2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11588699" y="10187116"/>
            <a:ext cx="3637134"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8878555" y="8969064"/>
            <a:ext cx="1942494" cy="375308"/>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563" y="1861359"/>
            <a:ext cx="14985536" cy="672579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2236320" y="9236811"/>
            <a:ext cx="20255427" cy="2802434"/>
          </a:xfrm>
          <a:prstGeom prst="rect">
            <a:avLst/>
          </a:prstGeom>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539997" indent="-539997">
              <a:lnSpc>
                <a:spcPct val="150000"/>
              </a:lnSpc>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Leader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539997" indent="-539997">
              <a:lnSpc>
                <a:spcPct val="150000"/>
              </a:lnSpc>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Follower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539997" indent="-539997">
              <a:lnSpc>
                <a:spcPct val="150000"/>
              </a:lnSpc>
              <a:buFont typeface="Wingdings" panose="05000000000000000000" pitchFamily="2" charset="2"/>
              <a:buChar char="l"/>
            </a:pPr>
            <a:r>
              <a:rPr lang="zh-CN" altLang="en-US" sz="3024" b="1" dirty="0">
                <a:solidFill>
                  <a:srgbClr val="788BA9"/>
                </a:solidFill>
                <a:latin typeface="微软雅黑" panose="020B0503020204020204" pitchFamily="34" charset="-122"/>
                <a:ea typeface="微软雅黑" panose="020B0503020204020204" pitchFamily="34" charset="-122"/>
                <a:cs typeface="+mn-ea"/>
              </a:rPr>
              <a:t>Candidate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2039913" y="1861359"/>
            <a:ext cx="18273112" cy="11144974"/>
          </a:xfrm>
          <a:prstGeom prst="rect">
            <a:avLst/>
          </a:prstGeom>
        </p:spPr>
        <p:txBody>
          <a:bodyPr wrap="square">
            <a:spAutoFit/>
          </a:bodyPr>
          <a:lstStyle/>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sz="4400"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sz="4400"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4400" b="1" dirty="0">
                <a:solidFill>
                  <a:srgbClr val="788BA9"/>
                </a:solidFill>
                <a:latin typeface="微软雅黑" panose="020B0503020204020204" pitchFamily="34" charset="-122"/>
                <a:ea typeface="微软雅黑" panose="020B0503020204020204" pitchFamily="34" charset="-122"/>
                <a:cs typeface="+mn-ea"/>
              </a:rPr>
              <a:t>周期性</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4400"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sz="4400"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539997" indent="-539997">
              <a:lnSpc>
                <a:spcPct val="150000"/>
              </a:lnSpc>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539997" indent="-539997">
              <a:lnSpc>
                <a:spcPct val="150000"/>
              </a:lnSpc>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539997" indent="-539997">
              <a:lnSpc>
                <a:spcPct val="150000"/>
              </a:lnSpc>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2953" y="1968247"/>
            <a:ext cx="9010092" cy="47507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892958" y="1706455"/>
            <a:ext cx="9743783" cy="51376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159797" y="6825910"/>
            <a:ext cx="9743784" cy="51376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002378" y="6713010"/>
            <a:ext cx="9524956" cy="50222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6433057" y="3802710"/>
            <a:ext cx="5685742" cy="1488484"/>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17246750" y="3802710"/>
            <a:ext cx="5414689" cy="1023101"/>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6391017" y="8685088"/>
            <a:ext cx="6103072" cy="1953868"/>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17246743" y="8804551"/>
            <a:ext cx="5559518" cy="1953868"/>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0079" y="7507629"/>
            <a:ext cx="10086917" cy="531855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5912" y="2025220"/>
            <a:ext cx="10086917" cy="5318555"/>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9404221" y="3857031"/>
            <a:ext cx="8760903" cy="2419252"/>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9404221" y="9429747"/>
            <a:ext cx="8998497" cy="1488484"/>
          </a:xfrm>
          <a:prstGeom prst="rect">
            <a:avLst/>
          </a:prstGeom>
        </p:spPr>
        <p:txBody>
          <a:bodyPr wrap="square">
            <a:spAutoFit/>
          </a:body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8789319" y="3603680"/>
            <a:ext cx="5515702"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7416150"/>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3965736"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64298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632504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13229492"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1005073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1573279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18501611" y="7303429"/>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21004911" y="7151989"/>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1020021" y="6703660"/>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2317812" y="6703660"/>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4212893" y="7573942"/>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5010799" y="7499511"/>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4814571" y="8803944"/>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6705410" y="6539877"/>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8754968" y="6544980"/>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8585936" y="6453666"/>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10211717" y="7389846"/>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10831082" y="7550581"/>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10541873" y="8172466"/>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13499999" y="6309187"/>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17411990" y="6289286"/>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16989554" y="6054429"/>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16080318" y="7532353"/>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18413521" y="7499509"/>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2076249" y="4917439"/>
            <a:ext cx="46615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2263201" y="6664882"/>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16163653" y="8663275"/>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9119764" y="4849358"/>
            <a:ext cx="48374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4717026" y="9104078"/>
            <a:ext cx="4859378"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16080318" y="4853780"/>
            <a:ext cx="6009601"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8609874" y="1283656"/>
            <a:ext cx="5957639" cy="1967270"/>
          </a:xfrm>
          <a:prstGeom prst="rect">
            <a:avLst/>
          </a:prstGeom>
          <a:noFill/>
        </p:spPr>
        <p:txBody>
          <a:bodyPr wrap="square" rtlCol="0" anchor="ctr">
            <a:spAutoFit/>
          </a:bodyPr>
          <a:lstStyle/>
          <a:p>
            <a:pPr algn="ctr">
              <a:lnSpc>
                <a:spcPct val="150000"/>
              </a:lnSpc>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13213882" y="9104081"/>
            <a:ext cx="4692769"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10775162" y="2544028"/>
            <a:ext cx="11519694" cy="2800767"/>
          </a:xfrm>
          <a:prstGeom prst="rect">
            <a:avLst/>
          </a:prstGeom>
        </p:spPr>
        <p:txBody>
          <a:bodyPr>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sz="4400"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sz="4400" b="1" dirty="0">
                <a:solidFill>
                  <a:srgbClr val="788BA9"/>
                </a:solidFill>
                <a:latin typeface="微软雅黑" panose="020B0503020204020204" pitchFamily="34" charset="-122"/>
                <a:ea typeface="微软雅黑" panose="020B0503020204020204" pitchFamily="34" charset="-122"/>
                <a:cs typeface="+mn-ea"/>
              </a:rPr>
              <a:t>log index</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sz="4400"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sz="4400" b="1" dirty="0">
                <a:solidFill>
                  <a:srgbClr val="788BA9"/>
                </a:solidFill>
                <a:latin typeface="微软雅黑" panose="020B0503020204020204" pitchFamily="34" charset="-122"/>
                <a:ea typeface="微软雅黑" panose="020B0503020204020204" pitchFamily="34" charset="-122"/>
                <a:cs typeface="+mn-ea"/>
              </a:rPr>
              <a:t>log entry</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4400" b="1" dirty="0">
                <a:solidFill>
                  <a:srgbClr val="788BA9"/>
                </a:solidFill>
                <a:latin typeface="微软雅黑" panose="020B0503020204020204" pitchFamily="34" charset="-122"/>
                <a:ea typeface="微软雅黑" panose="020B0503020204020204" pitchFamily="34" charset="-122"/>
                <a:cs typeface="+mn-ea"/>
              </a:rPr>
              <a:t>Term</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60" y="3273378"/>
            <a:ext cx="9917723" cy="744221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10775162" y="6035757"/>
            <a:ext cx="11519694" cy="5509200"/>
          </a:xfrm>
          <a:prstGeom prst="rect">
            <a:avLst/>
          </a:prstGeom>
        </p:spPr>
        <p:txBody>
          <a:bodyPr>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539997" indent="-539997">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71" y="2097299"/>
            <a:ext cx="8089214"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538281" y="1589886"/>
            <a:ext cx="8089216"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4371" y="7407987"/>
            <a:ext cx="8089214"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538277" y="7134508"/>
            <a:ext cx="8089214" cy="43828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6832947" y="3454924"/>
            <a:ext cx="4868605" cy="1313821"/>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6832947" y="7912501"/>
            <a:ext cx="4868605" cy="1313821"/>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17718606" y="3454926"/>
            <a:ext cx="4868605" cy="906658"/>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17730185" y="8032359"/>
            <a:ext cx="4857025" cy="1313821"/>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2959945"/>
            <a:ext cx="9638652" cy="662147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12215446" y="4066502"/>
            <a:ext cx="10078917" cy="7294305"/>
          </a:xfrm>
          <a:prstGeom prst="rect">
            <a:avLst/>
          </a:prstGeom>
        </p:spPr>
        <p:txBody>
          <a:bodyPr wrap="square">
            <a:spAutoFit/>
          </a:bodyPr>
          <a:lstStyle/>
          <a:p>
            <a:r>
              <a:rPr lang="en-US" altLang="zh-CN" sz="3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600" b="1" dirty="0">
                <a:solidFill>
                  <a:srgbClr val="788BA9"/>
                </a:solidFill>
                <a:latin typeface="微软雅黑" panose="020B0503020204020204" pitchFamily="34" charset="-122"/>
                <a:ea typeface="微软雅黑" panose="020B0503020204020204" pitchFamily="34" charset="-122"/>
                <a:cs typeface="+mn-ea"/>
              </a:rPr>
              <a:t>和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3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3600" b="1" dirty="0">
              <a:solidFill>
                <a:srgbClr val="D67A71"/>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539997" indent="-539997">
              <a:buFont typeface="Wingdings" panose="05000000000000000000" pitchFamily="2" charset="2"/>
              <a:buChar char="l"/>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539997" indent="-539997">
              <a:buFont typeface="Wingdings" panose="05000000000000000000" pitchFamily="2" charset="2"/>
              <a:buChar char="l"/>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76393" y="9756484"/>
            <a:ext cx="11539054" cy="2677656"/>
          </a:xfrm>
          <a:prstGeom prst="rect">
            <a:avLst/>
          </a:prstGeom>
        </p:spPr>
        <p:txBody>
          <a:bodyPr wrap="square">
            <a:spAutoFit/>
          </a:bodyPr>
          <a:lstStyle/>
          <a:p>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9648853" y="1694044"/>
            <a:ext cx="3775393" cy="707886"/>
          </a:xfrm>
          <a:prstGeom prst="rect">
            <a:avLst/>
          </a:prstGeom>
        </p:spPr>
        <p:txBody>
          <a:bodyPr wrap="none">
            <a:spAutoFit/>
          </a:bodyPr>
          <a:lstStyle/>
          <a:p>
            <a:r>
              <a:rPr lang="zh-CN" altLang="en-US" sz="4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2236324" y="2378052"/>
            <a:ext cx="18047552" cy="2418611"/>
          </a:xfrm>
          <a:prstGeom prst="rect">
            <a:avLst/>
          </a:prstGeom>
          <a:noFill/>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Gossip</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3779"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3779"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3779"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3779"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11537480" y="6901915"/>
            <a:ext cx="9086495" cy="5177566"/>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4"/>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27489" cy="273342"/>
            </a:xfrm>
            <a:prstGeom prst="rect">
              <a:avLst/>
            </a:prstGeom>
            <a:noFill/>
          </p:spPr>
          <p:txBody>
            <a:bodyPr wrap="none" lIns="0" tIns="0" rIns="0" bIns="0" rtlCol="0">
              <a:spAutoFit/>
            </a:bodyPr>
            <a:lstStyle/>
            <a:p>
              <a:r>
                <a:rPr lang="zh-CN" altLang="en-US" sz="3024" b="1" dirty="0">
                  <a:solidFill>
                    <a:schemeClr val="bg1"/>
                  </a:solidFill>
                  <a:latin typeface="微软雅黑" panose="020B0503020204020204" pitchFamily="34" charset="-122"/>
                  <a:ea typeface="微软雅黑" panose="020B0503020204020204" pitchFamily="34" charset="-122"/>
                </a:rPr>
                <a:t>消息的延迟</a:t>
              </a:r>
              <a:endParaRPr lang="zh-CN" altLang="en-US" sz="3024"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01991" cy="273342"/>
            </a:xfrm>
            <a:prstGeom prst="rect">
              <a:avLst/>
            </a:prstGeom>
            <a:noFill/>
          </p:spPr>
          <p:txBody>
            <a:bodyPr wrap="none" lIns="0" tIns="0" rIns="0" bIns="0" rtlCol="0">
              <a:spAutoFit/>
            </a:bodyPr>
            <a:lstStyle/>
            <a:p>
              <a:r>
                <a:rPr lang="zh-CN" altLang="en-US" sz="3024" b="1" dirty="0">
                  <a:solidFill>
                    <a:schemeClr val="bg1"/>
                  </a:solidFill>
                  <a:latin typeface="微软雅黑" panose="020B0503020204020204" pitchFamily="34" charset="-122"/>
                  <a:ea typeface="微软雅黑" panose="020B0503020204020204" pitchFamily="34" charset="-122"/>
                </a:rPr>
                <a:t>消息冗余</a:t>
              </a:r>
              <a:endParaRPr lang="zh-CN" altLang="en-US" sz="3024"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1746088" y="6939541"/>
            <a:ext cx="9052242" cy="5139947"/>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4"/>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扩展性</a:t>
              </a:r>
              <a:endParaRPr lang="zh-CN" altLang="en-US" sz="3024"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3725374" y="5399298"/>
            <a:ext cx="5037126" cy="1015856"/>
          </a:xfrm>
          <a:prstGeom prst="rect">
            <a:avLst/>
          </a:prstGeom>
        </p:spPr>
        <p:txBody>
          <a:bodyPr wrap="square">
            <a:spAutoFit/>
          </a:bodyPr>
          <a:lstStyle/>
          <a:p>
            <a:pPr algn="ctr">
              <a:lnSpc>
                <a:spcPct val="150000"/>
              </a:lnSpc>
            </a:pPr>
            <a:r>
              <a:rPr lang="zh-CN" altLang="en-US" sz="4535"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13551814" y="5464206"/>
            <a:ext cx="5037126" cy="1015856"/>
          </a:xfrm>
          <a:prstGeom prst="rect">
            <a:avLst/>
          </a:prstGeom>
        </p:spPr>
        <p:txBody>
          <a:bodyPr wrap="square">
            <a:spAutoFit/>
          </a:bodyPr>
          <a:lstStyle/>
          <a:p>
            <a:pPr algn="ctr">
              <a:lnSpc>
                <a:spcPct val="150000"/>
              </a:lnSpc>
            </a:pPr>
            <a:r>
              <a:rPr lang="zh-CN" altLang="en-US" sz="4535"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95956"/>
            <a:ext cx="12160443" cy="8127229"/>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11206680" y="3879188"/>
            <a:ext cx="10580363" cy="5675400"/>
          </a:xfrm>
          <a:prstGeom prst="rect">
            <a:avLst/>
          </a:prstGeom>
          <a:noFill/>
        </p:spPr>
        <p:txBody>
          <a:bodyPr wrap="square">
            <a:spAutoFit/>
          </a:bodyPr>
          <a:lstStyle/>
          <a:p>
            <a:pPr algn="l"/>
            <a:r>
              <a:rPr lang="en-US" altLang="zh-CN" sz="4535" dirty="0">
                <a:solidFill>
                  <a:schemeClr val="bg1">
                    <a:lumMod val="50000"/>
                  </a:schemeClr>
                </a:solidFill>
                <a:latin typeface="Open Sans" panose="020B0606030504020204" pitchFamily="34" charset="0"/>
              </a:rPr>
              <a:t>Gossip </a:t>
            </a:r>
            <a:r>
              <a:rPr lang="zh-CN" altLang="en-US" sz="4535" dirty="0">
                <a:solidFill>
                  <a:schemeClr val="bg1">
                    <a:lumMod val="50000"/>
                  </a:schemeClr>
                </a:solidFill>
                <a:latin typeface="Open Sans" panose="020B0606030504020204" pitchFamily="34" charset="0"/>
              </a:rPr>
              <a:t>过程是</a:t>
            </a:r>
            <a:r>
              <a:rPr lang="zh-CN" altLang="en-US" sz="4535" b="1" dirty="0">
                <a:solidFill>
                  <a:srgbClr val="788BA9"/>
                </a:solidFill>
                <a:latin typeface="Open Sans" panose="020B0606030504020204" pitchFamily="34" charset="0"/>
              </a:rPr>
              <a:t>异步</a:t>
            </a:r>
            <a:r>
              <a:rPr lang="zh-CN" altLang="en-US" sz="4535" dirty="0">
                <a:solidFill>
                  <a:schemeClr val="bg1">
                    <a:lumMod val="50000"/>
                  </a:schemeClr>
                </a:solidFill>
                <a:latin typeface="Open Sans" panose="020B0606030504020204" pitchFamily="34" charset="0"/>
              </a:rPr>
              <a:t>的。</a:t>
            </a:r>
            <a:endParaRPr lang="en-US" altLang="zh-CN" sz="4535" dirty="0">
              <a:solidFill>
                <a:schemeClr val="bg1">
                  <a:lumMod val="50000"/>
                </a:schemeClr>
              </a:solidFill>
              <a:latin typeface="Open Sans" panose="020B0606030504020204" pitchFamily="34" charset="0"/>
            </a:endParaRPr>
          </a:p>
          <a:p>
            <a:pPr algn="l"/>
            <a:r>
              <a:rPr lang="en-US" altLang="zh-CN" sz="4535" dirty="0" err="1">
                <a:solidFill>
                  <a:schemeClr val="bg1">
                    <a:lumMod val="50000"/>
                  </a:schemeClr>
                </a:solidFill>
                <a:latin typeface="Open Sans" panose="020B0606030504020204" pitchFamily="34" charset="0"/>
              </a:rPr>
              <a:t>Goosip</a:t>
            </a:r>
            <a:r>
              <a:rPr lang="en-US" altLang="zh-CN" sz="4535" dirty="0">
                <a:solidFill>
                  <a:schemeClr val="bg1">
                    <a:lumMod val="50000"/>
                  </a:schemeClr>
                </a:solidFill>
                <a:latin typeface="Open Sans" panose="020B0606030504020204" pitchFamily="34" charset="0"/>
              </a:rPr>
              <a:t> </a:t>
            </a:r>
            <a:r>
              <a:rPr lang="zh-CN" altLang="en-US" sz="4535"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4535" dirty="0">
              <a:solidFill>
                <a:schemeClr val="bg1">
                  <a:lumMod val="50000"/>
                </a:schemeClr>
              </a:solidFill>
              <a:latin typeface="Open Sans" panose="020B0606030504020204" pitchFamily="34" charset="0"/>
            </a:endParaRPr>
          </a:p>
          <a:p>
            <a:pPr algn="l"/>
            <a:r>
              <a:rPr lang="zh-CN" altLang="en-US" sz="4535"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4535" b="1" dirty="0">
                <a:solidFill>
                  <a:srgbClr val="788BA9"/>
                </a:solidFill>
                <a:latin typeface="Open Sans" panose="020B0606030504020204" pitchFamily="34" charset="0"/>
              </a:rPr>
              <a:t>最终一致性协议（</a:t>
            </a:r>
            <a:r>
              <a:rPr lang="en-US" altLang="zh-CN" sz="4535" b="1" dirty="0">
                <a:solidFill>
                  <a:srgbClr val="788BA9"/>
                </a:solidFill>
                <a:latin typeface="Open Sans" panose="020B0606030504020204" pitchFamily="34" charset="0"/>
              </a:rPr>
              <a:t>BASE</a:t>
            </a:r>
            <a:r>
              <a:rPr lang="zh-CN" altLang="en-US" sz="4535" b="1" dirty="0">
                <a:solidFill>
                  <a:srgbClr val="788BA9"/>
                </a:solidFill>
                <a:latin typeface="Open Sans" panose="020B0606030504020204" pitchFamily="34" charset="0"/>
              </a:rPr>
              <a:t>）</a:t>
            </a:r>
            <a:r>
              <a:rPr lang="zh-CN" altLang="en-US" sz="4535"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2236320" y="2413990"/>
            <a:ext cx="16081972" cy="6103787"/>
          </a:xfrm>
          <a:prstGeom prst="rect">
            <a:avLst/>
          </a:prstGeom>
          <a:noFill/>
        </p:spPr>
        <p:txBody>
          <a:bodyPr wrap="square">
            <a:spAutoFit/>
          </a:bodyPr>
          <a:lstStyle/>
          <a:p>
            <a:pPr algn="l">
              <a:lnSpc>
                <a:spcPct val="150000"/>
              </a:lnSpc>
            </a:pPr>
            <a:r>
              <a:rPr lang="en-US" altLang="zh-CN" sz="3779" dirty="0">
                <a:solidFill>
                  <a:schemeClr val="bg1">
                    <a:lumMod val="50000"/>
                  </a:schemeClr>
                </a:solidFill>
                <a:latin typeface="Open Sans" panose="020B0606030504020204" pitchFamily="34" charset="0"/>
              </a:rPr>
              <a:t>Gossip </a:t>
            </a:r>
            <a:r>
              <a:rPr lang="zh-CN" altLang="en-US" sz="3779" dirty="0">
                <a:solidFill>
                  <a:schemeClr val="bg1">
                    <a:lumMod val="50000"/>
                  </a:schemeClr>
                </a:solidFill>
                <a:latin typeface="Open Sans" panose="020B0606030504020204" pitchFamily="34" charset="0"/>
              </a:rPr>
              <a:t>有两种类型</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en-US" altLang="zh-CN" sz="3779" b="1" dirty="0">
                <a:solidFill>
                  <a:srgbClr val="788BA9"/>
                </a:solidFill>
                <a:latin typeface="Open Sans" panose="020B0606030504020204" pitchFamily="34" charset="0"/>
              </a:rPr>
              <a:t>Anti-Entropy(</a:t>
            </a:r>
            <a:r>
              <a:rPr lang="zh-CN" altLang="en-US" sz="3779" b="1" dirty="0">
                <a:solidFill>
                  <a:srgbClr val="788BA9"/>
                </a:solidFill>
                <a:latin typeface="Open Sans" panose="020B0606030504020204" pitchFamily="34" charset="0"/>
              </a:rPr>
              <a:t>反熵</a:t>
            </a:r>
            <a:r>
              <a:rPr lang="en-US" altLang="zh-CN" sz="3779" b="1" dirty="0">
                <a:solidFill>
                  <a:srgbClr val="788BA9"/>
                </a:solidFill>
                <a:latin typeface="Open Sans" panose="020B0606030504020204" pitchFamily="34" charset="0"/>
              </a:rPr>
              <a:t>)</a:t>
            </a:r>
            <a:r>
              <a:rPr lang="zh-CN" altLang="en-US" sz="3779" dirty="0">
                <a:solidFill>
                  <a:schemeClr val="bg1">
                    <a:lumMod val="50000"/>
                  </a:schemeClr>
                </a:solidFill>
                <a:latin typeface="Open Sans" panose="020B0606030504020204" pitchFamily="34" charset="0"/>
              </a:rPr>
              <a:t>：以固定的概率传播所有的数据。</a:t>
            </a:r>
            <a:r>
              <a:rPr lang="en-US" altLang="zh-CN" sz="3779" dirty="0">
                <a:solidFill>
                  <a:schemeClr val="bg1">
                    <a:lumMod val="50000"/>
                  </a:schemeClr>
                </a:solidFill>
                <a:latin typeface="Open Sans" panose="020B0606030504020204" pitchFamily="34" charset="0"/>
              </a:rPr>
              <a:t>Anti-Entropy </a:t>
            </a:r>
            <a:r>
              <a:rPr lang="zh-CN" altLang="en-US" sz="3779" dirty="0">
                <a:solidFill>
                  <a:schemeClr val="bg1">
                    <a:lumMod val="50000"/>
                  </a:schemeClr>
                </a:solidFill>
                <a:latin typeface="Open Sans" panose="020B0606030504020204" pitchFamily="34" charset="0"/>
              </a:rPr>
              <a:t>是 </a:t>
            </a:r>
            <a:r>
              <a:rPr lang="en-US" altLang="zh-CN" sz="3779" dirty="0">
                <a:solidFill>
                  <a:schemeClr val="bg1">
                    <a:lumMod val="50000"/>
                  </a:schemeClr>
                </a:solidFill>
                <a:latin typeface="Open Sans" panose="020B0606030504020204" pitchFamily="34" charset="0"/>
              </a:rPr>
              <a:t>SI model</a:t>
            </a:r>
            <a:r>
              <a:rPr lang="zh-CN" altLang="en-US" sz="3779" dirty="0">
                <a:solidFill>
                  <a:schemeClr val="bg1">
                    <a:lumMod val="50000"/>
                  </a:schemeClr>
                </a:solidFill>
                <a:latin typeface="Open Sans" panose="020B0606030504020204" pitchFamily="34" charset="0"/>
              </a:rPr>
              <a:t>，节点只有两种状态，</a:t>
            </a:r>
            <a:r>
              <a:rPr lang="en-US" altLang="zh-CN" sz="3779" dirty="0" err="1">
                <a:solidFill>
                  <a:schemeClr val="bg1">
                    <a:lumMod val="50000"/>
                  </a:schemeClr>
                </a:solidFill>
                <a:latin typeface="Open Sans" panose="020B0606030504020204" pitchFamily="34" charset="0"/>
              </a:rPr>
              <a:t>Suspective</a:t>
            </a:r>
            <a:r>
              <a:rPr lang="en-US" altLang="zh-CN" sz="3779" dirty="0">
                <a:solidFill>
                  <a:schemeClr val="bg1">
                    <a:lumMod val="50000"/>
                  </a:schemeClr>
                </a:solidFill>
                <a:latin typeface="Open Sans" panose="020B0606030504020204" pitchFamily="34" charset="0"/>
              </a:rPr>
              <a:t> </a:t>
            </a:r>
            <a:r>
              <a:rPr lang="zh-CN" altLang="en-US" sz="3779" dirty="0">
                <a:solidFill>
                  <a:schemeClr val="bg1">
                    <a:lumMod val="50000"/>
                  </a:schemeClr>
                </a:solidFill>
                <a:latin typeface="Open Sans" panose="020B0606030504020204" pitchFamily="34" charset="0"/>
              </a:rPr>
              <a:t>和 </a:t>
            </a:r>
            <a:r>
              <a:rPr lang="en-US" altLang="zh-CN" sz="3779" dirty="0">
                <a:solidFill>
                  <a:schemeClr val="bg1">
                    <a:lumMod val="50000"/>
                  </a:schemeClr>
                </a:solidFill>
                <a:latin typeface="Open Sans" panose="020B0606030504020204" pitchFamily="34" charset="0"/>
              </a:rPr>
              <a:t>Infective</a:t>
            </a:r>
            <a:r>
              <a:rPr lang="zh-CN" altLang="en-US" sz="3779" dirty="0">
                <a:solidFill>
                  <a:schemeClr val="bg1">
                    <a:lumMod val="50000"/>
                  </a:schemeClr>
                </a:solidFill>
                <a:latin typeface="Open Sans" panose="020B0606030504020204" pitchFamily="34" charset="0"/>
              </a:rPr>
              <a:t>，叫做 </a:t>
            </a:r>
            <a:r>
              <a:rPr lang="en-US" altLang="zh-CN" sz="3779" dirty="0">
                <a:solidFill>
                  <a:schemeClr val="bg1">
                    <a:lumMod val="50000"/>
                  </a:schemeClr>
                </a:solidFill>
                <a:latin typeface="Open Sans" panose="020B0606030504020204" pitchFamily="34" charset="0"/>
              </a:rPr>
              <a:t>simple epidemics</a:t>
            </a:r>
            <a:r>
              <a:rPr lang="zh-CN" altLang="en-US" sz="3779" dirty="0">
                <a:solidFill>
                  <a:schemeClr val="bg1">
                    <a:lumMod val="50000"/>
                  </a:schemeClr>
                </a:solidFill>
                <a:latin typeface="Open Sans" panose="020B0606030504020204" pitchFamily="34" charset="0"/>
              </a:rPr>
              <a:t>。</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en-US" altLang="zh-CN" sz="3779" b="1" dirty="0">
                <a:solidFill>
                  <a:srgbClr val="788BA9"/>
                </a:solidFill>
                <a:latin typeface="Open Sans" panose="020B0606030504020204" pitchFamily="34" charset="0"/>
              </a:rPr>
              <a:t>Rumor-Mongering(</a:t>
            </a:r>
            <a:r>
              <a:rPr lang="zh-CN" altLang="en-US" sz="3779" b="1" dirty="0">
                <a:solidFill>
                  <a:srgbClr val="788BA9"/>
                </a:solidFill>
                <a:latin typeface="Open Sans" panose="020B0606030504020204" pitchFamily="34" charset="0"/>
              </a:rPr>
              <a:t>谣言传播</a:t>
            </a:r>
            <a:r>
              <a:rPr lang="en-US" altLang="zh-CN" sz="3779" b="1" dirty="0">
                <a:solidFill>
                  <a:srgbClr val="788BA9"/>
                </a:solidFill>
                <a:latin typeface="Open Sans" panose="020B0606030504020204" pitchFamily="34" charset="0"/>
              </a:rPr>
              <a:t>)</a:t>
            </a:r>
            <a:r>
              <a:rPr lang="zh-CN" altLang="en-US" sz="3779" dirty="0">
                <a:solidFill>
                  <a:schemeClr val="bg1">
                    <a:lumMod val="50000"/>
                  </a:schemeClr>
                </a:solidFill>
                <a:latin typeface="Open Sans" panose="020B0606030504020204" pitchFamily="34" charset="0"/>
              </a:rPr>
              <a:t>：仅传播新到达的数据。</a:t>
            </a:r>
            <a:r>
              <a:rPr lang="en-US" altLang="zh-CN" sz="3779" dirty="0">
                <a:solidFill>
                  <a:schemeClr val="bg1">
                    <a:lumMod val="50000"/>
                  </a:schemeClr>
                </a:solidFill>
                <a:latin typeface="Open Sans" panose="020B0606030504020204" pitchFamily="34" charset="0"/>
              </a:rPr>
              <a:t>Rumor-Mongering </a:t>
            </a:r>
            <a:r>
              <a:rPr lang="zh-CN" altLang="en-US" sz="3779" dirty="0">
                <a:solidFill>
                  <a:schemeClr val="bg1">
                    <a:lumMod val="50000"/>
                  </a:schemeClr>
                </a:solidFill>
                <a:latin typeface="Open Sans" panose="020B0606030504020204" pitchFamily="34" charset="0"/>
              </a:rPr>
              <a:t>是 </a:t>
            </a:r>
            <a:r>
              <a:rPr lang="en-US" altLang="zh-CN" sz="3779" dirty="0">
                <a:solidFill>
                  <a:schemeClr val="bg1">
                    <a:lumMod val="50000"/>
                  </a:schemeClr>
                </a:solidFill>
                <a:latin typeface="Open Sans" panose="020B0606030504020204" pitchFamily="34" charset="0"/>
              </a:rPr>
              <a:t>SIR model</a:t>
            </a:r>
            <a:r>
              <a:rPr lang="zh-CN" altLang="en-US" sz="3779" dirty="0">
                <a:solidFill>
                  <a:schemeClr val="bg1">
                    <a:lumMod val="50000"/>
                  </a:schemeClr>
                </a:solidFill>
                <a:latin typeface="Open Sans" panose="020B0606030504020204" pitchFamily="34" charset="0"/>
              </a:rPr>
              <a:t>，节点有三种状态，</a:t>
            </a:r>
            <a:r>
              <a:rPr lang="en-US" altLang="zh-CN" sz="3779" dirty="0" err="1">
                <a:solidFill>
                  <a:schemeClr val="bg1">
                    <a:lumMod val="50000"/>
                  </a:schemeClr>
                </a:solidFill>
                <a:latin typeface="Open Sans" panose="020B0606030504020204" pitchFamily="34" charset="0"/>
              </a:rPr>
              <a:t>Suspective</a:t>
            </a:r>
            <a:r>
              <a:rPr lang="zh-CN" altLang="en-US" sz="3779" dirty="0">
                <a:solidFill>
                  <a:schemeClr val="bg1">
                    <a:lumMod val="50000"/>
                  </a:schemeClr>
                </a:solidFill>
                <a:latin typeface="Open Sans" panose="020B0606030504020204" pitchFamily="34" charset="0"/>
              </a:rPr>
              <a:t>，</a:t>
            </a:r>
            <a:r>
              <a:rPr lang="en-US" altLang="zh-CN" sz="3779" dirty="0">
                <a:solidFill>
                  <a:schemeClr val="bg1">
                    <a:lumMod val="50000"/>
                  </a:schemeClr>
                </a:solidFill>
                <a:latin typeface="Open Sans" panose="020B0606030504020204" pitchFamily="34" charset="0"/>
              </a:rPr>
              <a:t>Infective </a:t>
            </a:r>
            <a:r>
              <a:rPr lang="zh-CN" altLang="en-US" sz="3779" dirty="0">
                <a:solidFill>
                  <a:schemeClr val="bg1">
                    <a:lumMod val="50000"/>
                  </a:schemeClr>
                </a:solidFill>
                <a:latin typeface="Open Sans" panose="020B0606030504020204" pitchFamily="34" charset="0"/>
              </a:rPr>
              <a:t>和 </a:t>
            </a:r>
            <a:r>
              <a:rPr lang="en-US" altLang="zh-CN" sz="3779" dirty="0">
                <a:solidFill>
                  <a:schemeClr val="bg1">
                    <a:lumMod val="50000"/>
                  </a:schemeClr>
                </a:solidFill>
                <a:latin typeface="Open Sans" panose="020B0606030504020204" pitchFamily="34" charset="0"/>
              </a:rPr>
              <a:t>Removed</a:t>
            </a:r>
            <a:r>
              <a:rPr lang="zh-CN" altLang="en-US" sz="3779" dirty="0">
                <a:solidFill>
                  <a:schemeClr val="bg1">
                    <a:lumMod val="50000"/>
                  </a:schemeClr>
                </a:solidFill>
                <a:latin typeface="Open Sans" panose="020B0606030504020204" pitchFamily="34" charset="0"/>
              </a:rPr>
              <a:t>，叫做 </a:t>
            </a:r>
            <a:r>
              <a:rPr lang="en-US" altLang="zh-CN" sz="3779" dirty="0">
                <a:solidFill>
                  <a:schemeClr val="bg1">
                    <a:lumMod val="50000"/>
                  </a:schemeClr>
                </a:solidFill>
                <a:latin typeface="Open Sans" panose="020B0606030504020204" pitchFamily="34" charset="0"/>
              </a:rPr>
              <a:t>complex epidemics</a:t>
            </a:r>
            <a:r>
              <a:rPr lang="zh-CN" altLang="en-US" sz="3779"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2236320" y="8983511"/>
            <a:ext cx="13564439" cy="3488776"/>
          </a:xfrm>
          <a:prstGeom prst="rect">
            <a:avLst/>
          </a:prstGeom>
          <a:noFill/>
        </p:spPr>
        <p:txBody>
          <a:bodyPr wrap="square">
            <a:spAutoFit/>
          </a:bodyPr>
          <a:lstStyle/>
          <a:p>
            <a:pPr>
              <a:lnSpc>
                <a:spcPct val="150000"/>
              </a:lnSpc>
            </a:pPr>
            <a:r>
              <a:rPr lang="zh-CN" altLang="en-US" sz="3779" dirty="0">
                <a:solidFill>
                  <a:schemeClr val="bg1">
                    <a:lumMod val="50000"/>
                  </a:schemeClr>
                </a:solidFill>
                <a:latin typeface="Open Sans" panose="020B0606030504020204" pitchFamily="34" charset="0"/>
              </a:rPr>
              <a:t>Gossip 协议有三种通信方式</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Push</a:t>
            </a:r>
            <a:endParaRPr lang="en-US" altLang="zh-CN" sz="3779" b="1" dirty="0">
              <a:solidFill>
                <a:srgbClr val="788BA9"/>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Pull</a:t>
            </a:r>
            <a:endParaRPr lang="en-US" altLang="zh-CN" sz="3779" b="1" dirty="0">
              <a:solidFill>
                <a:srgbClr val="788BA9"/>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083D6F7D-2061-4186-9620-1040E510BCEE}"/>
              </a:ext>
            </a:extLst>
          </p:cNvPr>
          <p:cNvGrpSpPr/>
          <p:nvPr/>
        </p:nvGrpSpPr>
        <p:grpSpPr>
          <a:xfrm>
            <a:off x="8457893" y="2033852"/>
            <a:ext cx="5739257" cy="5388354"/>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535" b="1" dirty="0">
                  <a:solidFill>
                    <a:schemeClr val="bg1"/>
                  </a:solidFill>
                  <a:latin typeface="+mj-ea"/>
                  <a:ea typeface="+mj-ea"/>
                  <a:cs typeface="Open Sans" pitchFamily="34" charset="0"/>
                </a:rPr>
                <a:t>拜</a:t>
              </a:r>
              <a:endParaRPr lang="en-US" sz="4535"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14626522" y="2726206"/>
            <a:ext cx="6977195" cy="1488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3024" b="1" dirty="0">
                <a:solidFill>
                  <a:srgbClr val="788BA9"/>
                </a:solidFill>
                <a:latin typeface="微软雅黑" panose="020B0503020204020204" pitchFamily="34" charset="-122"/>
                <a:ea typeface="微软雅黑" panose="020B0503020204020204" pitchFamily="34" charset="-122"/>
                <a:cs typeface="+mn-ea"/>
              </a:rPr>
              <a:t>共识性（</a:t>
            </a:r>
            <a:r>
              <a:rPr lang="en-US" altLang="zh-CN" sz="3024" b="1" dirty="0">
                <a:solidFill>
                  <a:srgbClr val="788BA9"/>
                </a:solidFill>
                <a:latin typeface="微软雅黑" panose="020B0503020204020204" pitchFamily="34" charset="-122"/>
                <a:ea typeface="微软雅黑" panose="020B0503020204020204" pitchFamily="34" charset="-122"/>
                <a:cs typeface="+mn-ea"/>
              </a:rPr>
              <a:t>consensus</a:t>
            </a:r>
            <a:r>
              <a:rPr lang="zh-CN" altLang="en-US" sz="3024" b="1" dirty="0">
                <a:solidFill>
                  <a:srgbClr val="788BA9"/>
                </a:solidFill>
                <a:latin typeface="微软雅黑" panose="020B0503020204020204" pitchFamily="34" charset="-122"/>
                <a:ea typeface="微软雅黑" panose="020B0503020204020204" pitchFamily="34" charset="-122"/>
                <a:cs typeface="+mn-ea"/>
              </a:rPr>
              <a:t>）算法，</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3024"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14626515" y="2033848"/>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401" b="1" spc="79" dirty="0" err="1">
                <a:solidFill>
                  <a:srgbClr val="D67A71"/>
                </a:solidFill>
                <a:latin typeface="+mj-ea"/>
                <a:ea typeface="+mj-ea"/>
                <a:sym typeface="+mn-ea"/>
              </a:rPr>
              <a:t>Paxos</a:t>
            </a:r>
            <a:endParaRPr lang="en-US" altLang="zh-CN" sz="3401" b="1" spc="79"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14626522" y="5812237"/>
            <a:ext cx="6977195" cy="1488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3024"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3024"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3024"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3024" kern="0" dirty="0">
              <a:solidFill>
                <a:schemeClr val="tx1">
                  <a:lumMod val="50000"/>
                  <a:lumOff val="50000"/>
                </a:schemeClr>
              </a:solidFill>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14626515" y="5042244"/>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401"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sz="3401" b="1" spc="79" dirty="0">
              <a:solidFill>
                <a:srgbClr val="788BA9"/>
              </a:solidFill>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1022146" y="2688638"/>
            <a:ext cx="7006381" cy="557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4460707" y="2064580"/>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401"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sz="3401" b="1" spc="79" dirty="0">
              <a:solidFill>
                <a:srgbClr val="788BA9"/>
              </a:solidFill>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949232" y="5936005"/>
            <a:ext cx="7079300" cy="1023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3024"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gn="r"/>
            <a:r>
              <a:rPr lang="zh-CN" altLang="en-US" sz="3024" b="1" dirty="0">
                <a:solidFill>
                  <a:srgbClr val="788BA9"/>
                </a:solidFill>
                <a:latin typeface="微软雅黑" panose="020B0503020204020204" pitchFamily="34" charset="-122"/>
                <a:ea typeface="微软雅黑" panose="020B0503020204020204" pitchFamily="34" charset="-122"/>
                <a:cs typeface="+mn-ea"/>
              </a:rPr>
              <a:t>简化</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3024" kern="0" dirty="0">
              <a:solidFill>
                <a:schemeClr val="tx1">
                  <a:lumMod val="50000"/>
                  <a:lumOff val="50000"/>
                </a:schemeClr>
              </a:solidFill>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4394353" y="5280741"/>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3401" b="1" spc="79" dirty="0">
                <a:solidFill>
                  <a:srgbClr val="D67A71"/>
                </a:solidFill>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9627371" y="9208230"/>
            <a:ext cx="11519694" cy="5850063"/>
          </a:xfrm>
          <a:prstGeom prst="rect">
            <a:avLst/>
          </a:prstGeom>
        </p:spPr>
        <p:txBody>
          <a:bodyPr>
            <a:spAutoFit/>
          </a:bodyPr>
          <a:lstStyle/>
          <a:p>
            <a:pPr>
              <a:lnSpc>
                <a:spcPct val="150000"/>
              </a:lnSpc>
            </a:pPr>
            <a:r>
              <a:rPr lang="zh-CN" altLang="en-US" sz="6425" b="1" dirty="0">
                <a:solidFill>
                  <a:srgbClr val="D67A71"/>
                </a:solidFill>
              </a:rPr>
              <a:t>以上算法被广泛应用于各种知名的分布式系统。</a:t>
            </a:r>
            <a:endParaRPr lang="en-US" altLang="zh-CN" sz="6425" b="1" dirty="0">
              <a:solidFill>
                <a:srgbClr val="D67A71"/>
              </a:solidFill>
            </a:endParaRPr>
          </a:p>
          <a:p>
            <a:pPr>
              <a:lnSpc>
                <a:spcPct val="150000"/>
              </a:lnSpc>
            </a:pPr>
            <a:r>
              <a:rPr lang="zh-CN" altLang="en-US" sz="6425" b="1" dirty="0">
                <a:solidFill>
                  <a:srgbClr val="D67A71"/>
                </a:solidFill>
              </a:rPr>
              <a:t>想要真正搞懂分布式系统，分布式算法是必须理解的核心。</a:t>
            </a:r>
            <a:endParaRPr lang="en-US" altLang="zh-CN" sz="6425" b="1" dirty="0">
              <a:solidFill>
                <a:srgbClr val="D67A71"/>
              </a:solidFill>
            </a:endParaRPr>
          </a:p>
        </p:txBody>
      </p:sp>
      <p:grpSp>
        <p:nvGrpSpPr>
          <p:cNvPr id="39" name="组合 38">
            <a:extLst>
              <a:ext uri="{FF2B5EF4-FFF2-40B4-BE49-F238E27FC236}">
                <a16:creationId xmlns:a16="http://schemas.microsoft.com/office/drawing/2014/main" id="{AF199858-4D4E-49BD-AAD3-C38B63228261}"/>
              </a:ext>
            </a:extLst>
          </p:cNvPr>
          <p:cNvGrpSpPr/>
          <p:nvPr/>
        </p:nvGrpSpPr>
        <p:grpSpPr>
          <a:xfrm>
            <a:off x="-407951" y="8148598"/>
            <a:ext cx="8807728" cy="4912350"/>
            <a:chOff x="-292080" y="3918856"/>
            <a:chExt cx="5237678" cy="3024065"/>
          </a:xfrm>
        </p:grpSpPr>
        <p:sp>
          <p:nvSpPr>
            <p:cNvPr id="40" name="椭圆 39">
              <a:extLst>
                <a:ext uri="{FF2B5EF4-FFF2-40B4-BE49-F238E27FC236}">
                  <a16:creationId xmlns:a16="http://schemas.microsoft.com/office/drawing/2014/main" id="{E14D34BA-D2A2-4C0B-8894-2278719415CD}"/>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1" name="椭圆 40">
              <a:extLst>
                <a:ext uri="{FF2B5EF4-FFF2-40B4-BE49-F238E27FC236}">
                  <a16:creationId xmlns:a16="http://schemas.microsoft.com/office/drawing/2014/main" id="{5D35A230-E3A1-4183-879A-4C8B9A42D277}"/>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42" name="组合 41">
              <a:extLst>
                <a:ext uri="{FF2B5EF4-FFF2-40B4-BE49-F238E27FC236}">
                  <a16:creationId xmlns:a16="http://schemas.microsoft.com/office/drawing/2014/main" id="{514AC14B-8087-4A29-852A-6889EC7CB3FB}"/>
                </a:ext>
              </a:extLst>
            </p:cNvPr>
            <p:cNvGrpSpPr/>
            <p:nvPr/>
          </p:nvGrpSpPr>
          <p:grpSpPr>
            <a:xfrm>
              <a:off x="-292080" y="3918856"/>
              <a:ext cx="4403525" cy="3024065"/>
              <a:chOff x="-292080" y="3342572"/>
              <a:chExt cx="5242689" cy="3600350"/>
            </a:xfrm>
          </p:grpSpPr>
          <p:sp>
            <p:nvSpPr>
              <p:cNvPr id="43" name="任意多边形 2">
                <a:extLst>
                  <a:ext uri="{FF2B5EF4-FFF2-40B4-BE49-F238E27FC236}">
                    <a16:creationId xmlns:a16="http://schemas.microsoft.com/office/drawing/2014/main" id="{E112E182-0F7E-4410-AEC1-E598DC759E60}"/>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4" name="任意多边形 3">
                <a:extLst>
                  <a:ext uri="{FF2B5EF4-FFF2-40B4-BE49-F238E27FC236}">
                    <a16:creationId xmlns:a16="http://schemas.microsoft.com/office/drawing/2014/main" id="{7F1A403B-6330-4FFA-A89A-AD62CE07D5B3}"/>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45" name="椭圆 44">
                <a:extLst>
                  <a:ext uri="{FF2B5EF4-FFF2-40B4-BE49-F238E27FC236}">
                    <a16:creationId xmlns:a16="http://schemas.microsoft.com/office/drawing/2014/main" id="{87129B68-3464-420C-A9BF-CBFEE0C01129}"/>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6" name="椭圆 45">
                <a:extLst>
                  <a:ext uri="{FF2B5EF4-FFF2-40B4-BE49-F238E27FC236}">
                    <a16:creationId xmlns:a16="http://schemas.microsoft.com/office/drawing/2014/main" id="{11777828-EC6B-49B4-AD4C-9089DA541778}"/>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7" name="椭圆 46">
                <a:extLst>
                  <a:ext uri="{FF2B5EF4-FFF2-40B4-BE49-F238E27FC236}">
                    <a16:creationId xmlns:a16="http://schemas.microsoft.com/office/drawing/2014/main" id="{6CB4369D-2A91-4611-9C80-1EFD9D09286D}"/>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1" name="椭圆 60">
                <a:extLst>
                  <a:ext uri="{FF2B5EF4-FFF2-40B4-BE49-F238E27FC236}">
                    <a16:creationId xmlns:a16="http://schemas.microsoft.com/office/drawing/2014/main" id="{866456C4-85DF-462C-AF78-F91932CADEB3}"/>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2" name="文本框 61">
                <a:extLst>
                  <a:ext uri="{FF2B5EF4-FFF2-40B4-BE49-F238E27FC236}">
                    <a16:creationId xmlns:a16="http://schemas.microsoft.com/office/drawing/2014/main" id="{0AAA34D1-C5AC-459A-9943-98382FC996F1}"/>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63" name="Freeform 124">
                <a:extLst>
                  <a:ext uri="{FF2B5EF4-FFF2-40B4-BE49-F238E27FC236}">
                    <a16:creationId xmlns:a16="http://schemas.microsoft.com/office/drawing/2014/main" id="{0EA54ADC-AB23-499E-9C3C-94BBFE7AF286}"/>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分布式设计</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61" y="3250202"/>
            <a:ext cx="11332123" cy="783135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6950521" y="1919908"/>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4535"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12704091" y="4327985"/>
            <a:ext cx="9258580" cy="5594737"/>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3024"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NameNode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DataNode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19" y="2391373"/>
            <a:ext cx="11374156" cy="98371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3"/>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4535"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2608150" y="3557781"/>
            <a:ext cx="8993200" cy="7688964"/>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3024"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分布式简介</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2"/>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4535"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944462" y="8800009"/>
            <a:ext cx="19836913" cy="3500510"/>
          </a:xfrm>
          <a:prstGeom prst="rect">
            <a:avLst/>
          </a:prstGeom>
          <a:noFill/>
        </p:spPr>
        <p:txBody>
          <a:bodyPr wrap="square">
            <a:spAutoFit/>
          </a:bodyPr>
          <a:lstStyle/>
          <a:p>
            <a:pPr>
              <a:lnSpc>
                <a:spcPct val="150000"/>
              </a:lnSpc>
            </a:pPr>
            <a:r>
              <a:rPr lang="en-US" altLang="zh-CN" sz="3024"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3024"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3024"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989" y="2742018"/>
            <a:ext cx="13854964" cy="597263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22" y="1979695"/>
            <a:ext cx="8144006" cy="82450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2086002" y="10271488"/>
            <a:ext cx="20386532" cy="2418611"/>
          </a:xfrm>
          <a:prstGeom prst="rect">
            <a:avLst/>
          </a:prstGeom>
          <a:noFill/>
        </p:spPr>
        <p:txBody>
          <a:bodyPr wrap="square">
            <a:spAutoFit/>
          </a:bodyPr>
          <a:lstStyle/>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3779"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0009" y="2070584"/>
            <a:ext cx="8440515" cy="8452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7023094" y="1762743"/>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案例一、</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08" y="6480182"/>
            <a:ext cx="7035124" cy="5012017"/>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7914" y="6480175"/>
            <a:ext cx="7025027" cy="5289074"/>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3188677" y="2816448"/>
            <a:ext cx="16934264" cy="3970318"/>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3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136" y="2562986"/>
            <a:ext cx="7025027" cy="5289074"/>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5062" y="2423953"/>
            <a:ext cx="7209701" cy="542811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136" y="7875048"/>
            <a:ext cx="7025027" cy="4773655"/>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7397" y="7604142"/>
            <a:ext cx="7025027" cy="531547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9" y="2582649"/>
            <a:ext cx="13951370" cy="5329858"/>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3895688" y="8667180"/>
            <a:ext cx="15386123" cy="3477875"/>
          </a:xfrm>
          <a:prstGeom prst="rect">
            <a:avLst/>
          </a:prstGeom>
          <a:noFill/>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240771" y="2062428"/>
            <a:ext cx="18695958" cy="2753574"/>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1880250" y="5288550"/>
            <a:ext cx="8591189" cy="4149406"/>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11176469" y="5288550"/>
            <a:ext cx="11120195" cy="7473393"/>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39"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147"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38" y="7156645"/>
            <a:ext cx="8776210" cy="5339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7339" y="7221448"/>
            <a:ext cx="8728691" cy="529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10534529" y="2242323"/>
            <a:ext cx="12317501" cy="9966383"/>
          </a:xfrm>
          <a:prstGeom prst="rect">
            <a:avLst/>
          </a:prstGeom>
        </p:spPr>
        <p:txBody>
          <a:bodyPr wrap="square">
            <a:spAutoFit/>
          </a:bodyPr>
          <a:lstStyle/>
          <a:p>
            <a:pPr>
              <a:lnSpc>
                <a:spcPct val="150000"/>
              </a:lnSpc>
            </a:pPr>
            <a:r>
              <a:rPr lang="zh-CN" altLang="en-US" sz="3600" b="1" dirty="0">
                <a:solidFill>
                  <a:srgbClr val="788BA9"/>
                </a:solidFill>
              </a:rPr>
              <a:t>算法思想</a:t>
            </a:r>
            <a:endParaRPr lang="en-US" altLang="zh-CN" sz="3600" dirty="0"/>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3600" dirty="0"/>
          </a:p>
          <a:p>
            <a:pPr>
              <a:lnSpc>
                <a:spcPct val="150000"/>
              </a:lnSpc>
            </a:pPr>
            <a:r>
              <a:rPr lang="zh-CN" altLang="en-US" sz="3600" b="1" dirty="0">
                <a:solidFill>
                  <a:srgbClr val="788BA9"/>
                </a:solidFill>
              </a:rPr>
              <a:t>优缺点</a:t>
            </a:r>
            <a:endParaRPr lang="en-US" altLang="zh-CN" sz="3600" b="1" dirty="0">
              <a:solidFill>
                <a:srgbClr val="788BA9"/>
              </a:solidFill>
            </a:endParaRPr>
          </a:p>
          <a:p>
            <a:pPr marL="539997"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539997"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558" y="2313150"/>
            <a:ext cx="7428402" cy="7721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592336" y="10241782"/>
            <a:ext cx="9540824" cy="1669560"/>
          </a:xfrm>
          <a:prstGeom prst="rect">
            <a:avLst/>
          </a:prstGeom>
        </p:spPr>
        <p:txBody>
          <a:bodyPr wrap="square">
            <a:spAutoFit/>
          </a:bodyPr>
          <a:lstStyle/>
          <a:p>
            <a:pPr>
              <a:lnSpc>
                <a:spcPct val="150000"/>
              </a:lnSpc>
            </a:pPr>
            <a:r>
              <a:rPr lang="zh-CN" altLang="en-US" sz="3600" b="1" dirty="0">
                <a:solidFill>
                  <a:srgbClr val="D67A71"/>
                </a:solidFill>
              </a:rPr>
              <a:t>一致性哈希（</a:t>
            </a:r>
            <a:r>
              <a:rPr lang="en-US" altLang="zh-CN" sz="3600" b="1" dirty="0">
                <a:solidFill>
                  <a:srgbClr val="D67A71"/>
                </a:solidFill>
              </a:rPr>
              <a:t>Consistent Hash</a:t>
            </a:r>
            <a:r>
              <a:rPr lang="zh-CN" altLang="en-US" sz="3600" b="1" dirty="0">
                <a:solidFill>
                  <a:srgbClr val="D67A71"/>
                </a:solidFill>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sz="3600" b="1" dirty="0">
                <a:solidFill>
                  <a:srgbClr val="788BA9"/>
                </a:solidFill>
              </a:rPr>
              <a:t>相同的请求尽可能落到同一个服务器上</a:t>
            </a:r>
            <a:r>
              <a:rPr lang="zh-CN" altLang="en-US" sz="3600" dirty="0"/>
              <a:t>。</a:t>
            </a:r>
            <a:endParaRPr lang="en-US" altLang="zh-CN" sz="3600"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696804" y="3313916"/>
            <a:ext cx="18332241" cy="624998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236324" y="2397976"/>
            <a:ext cx="19518762" cy="1720984"/>
          </a:xfrm>
          <a:prstGeom prst="rect">
            <a:avLst/>
          </a:prstGeom>
        </p:spPr>
        <p:txBody>
          <a:bodyPr wrap="square">
            <a:spAutoFit/>
          </a:bodyPr>
          <a:lstStyle/>
          <a:p>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2646"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2646"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646"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646"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2646" b="1" dirty="0">
                <a:solidFill>
                  <a:srgbClr val="D67A71"/>
                </a:solidFill>
                <a:latin typeface="微软雅黑" panose="020B0503020204020204" pitchFamily="34" charset="-122"/>
                <a:ea typeface="微软雅黑" panose="020B0503020204020204" pitchFamily="34" charset="-122"/>
                <a:cs typeface="+mn-ea"/>
              </a:rPr>
              <a:t>ZAB</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2236323" y="4843910"/>
            <a:ext cx="8178842" cy="499496"/>
          </a:xfrm>
          <a:prstGeom prst="rect">
            <a:avLst/>
          </a:prstGeom>
        </p:spPr>
        <p:txBody>
          <a:bodyPr wrap="non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2646"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11111533" y="4843906"/>
            <a:ext cx="11519694" cy="4978286"/>
          </a:xfrm>
          <a:prstGeom prst="rect">
            <a:avLst/>
          </a:prstGeom>
        </p:spPr>
        <p:txBody>
          <a:bodyPr>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特性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原子性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高性能</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高可用</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209" y="5755580"/>
            <a:ext cx="5286468" cy="65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2654078" y="2032887"/>
            <a:ext cx="17731235" cy="2606676"/>
          </a:xfrm>
          <a:prstGeom prst="rect">
            <a:avLst/>
          </a:prstGeom>
          <a:noFill/>
        </p:spPr>
        <p:txBody>
          <a:bodyPr wrap="square">
            <a:spAutoFit/>
          </a:bodyPr>
          <a:lstStyle/>
          <a:p>
            <a:pPr>
              <a:lnSpc>
                <a:spcPct val="150000"/>
              </a:lnSpc>
            </a:pPr>
            <a:r>
              <a:rPr lang="zh-CN" altLang="en-US" sz="3779" b="1" dirty="0">
                <a:solidFill>
                  <a:srgbClr val="D67A71"/>
                </a:solidFill>
                <a:latin typeface="+mn-ea"/>
                <a:cs typeface="+mn-ea"/>
              </a:rPr>
              <a:t>分布式系统</a:t>
            </a:r>
            <a:r>
              <a:rPr lang="zh-CN" altLang="en-US" sz="3779"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3779" b="1" dirty="0">
                <a:solidFill>
                  <a:srgbClr val="788BA9"/>
                </a:solidFill>
                <a:latin typeface="+mn-ea"/>
                <a:cs typeface="+mn-ea"/>
              </a:rPr>
              <a:t>其目的是利用更多的机器，处理更多的数据</a:t>
            </a:r>
            <a:r>
              <a:rPr lang="zh-CN" altLang="en-US" sz="3779" dirty="0">
                <a:solidFill>
                  <a:schemeClr val="bg1">
                    <a:lumMod val="50000"/>
                  </a:schemeClr>
                </a:solidFill>
                <a:latin typeface="+mn-ea"/>
                <a:cs typeface="+mn-ea"/>
              </a:rPr>
              <a:t>。</a:t>
            </a:r>
            <a:endParaRPr lang="en-US" altLang="zh-CN" sz="3779"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2654078" y="4769159"/>
            <a:ext cx="17731235" cy="861967"/>
          </a:xfrm>
          <a:prstGeom prst="rect">
            <a:avLst/>
          </a:prstGeom>
          <a:noFill/>
        </p:spPr>
        <p:txBody>
          <a:bodyPr wrap="square">
            <a:spAutoFit/>
          </a:bodyPr>
          <a:lstStyle/>
          <a:p>
            <a:pPr>
              <a:lnSpc>
                <a:spcPct val="150000"/>
              </a:lnSpc>
            </a:pPr>
            <a:r>
              <a:rPr lang="zh-CN" altLang="en-US" sz="3779" dirty="0">
                <a:solidFill>
                  <a:schemeClr val="bg1">
                    <a:lumMod val="50000"/>
                  </a:schemeClr>
                </a:solidFill>
                <a:latin typeface="+mn-ea"/>
                <a:cs typeface="+mn-ea"/>
              </a:rPr>
              <a:t>大型系统的分布式系统架构也不是一蹴而就，而是遵循</a:t>
            </a:r>
            <a:r>
              <a:rPr lang="zh-CN" altLang="en-US" sz="3779" b="1" dirty="0">
                <a:solidFill>
                  <a:srgbClr val="788BA9"/>
                </a:solidFill>
                <a:latin typeface="+mn-ea"/>
                <a:cs typeface="+mn-ea"/>
              </a:rPr>
              <a:t>逐步进化</a:t>
            </a:r>
            <a:r>
              <a:rPr lang="zh-CN" altLang="en-US" sz="3779" dirty="0">
                <a:solidFill>
                  <a:schemeClr val="bg1">
                    <a:lumMod val="50000"/>
                  </a:schemeClr>
                </a:solidFill>
                <a:latin typeface="+mn-ea"/>
                <a:cs typeface="+mn-ea"/>
              </a:rPr>
              <a:t>的过程。</a:t>
            </a:r>
            <a:endParaRPr lang="en-US" altLang="zh-CN" sz="3779"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392" y="6085101"/>
            <a:ext cx="14599863" cy="5520573"/>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7318496" y="11977462"/>
            <a:ext cx="7425656" cy="708207"/>
          </a:xfrm>
          <a:prstGeom prst="rect">
            <a:avLst/>
          </a:prstGeom>
          <a:noFill/>
        </p:spPr>
        <p:txBody>
          <a:bodyPr wrap="square">
            <a:spAutoFit/>
          </a:bodyPr>
          <a:lstStyle/>
          <a:p>
            <a:pPr algn="ctr">
              <a:lnSpc>
                <a:spcPct val="150000"/>
              </a:lnSpc>
            </a:pPr>
            <a:r>
              <a:rPr lang="zh-CN" altLang="en-US" sz="3024" i="1" dirty="0">
                <a:solidFill>
                  <a:schemeClr val="bg1">
                    <a:lumMod val="50000"/>
                  </a:schemeClr>
                </a:solidFill>
                <a:latin typeface="+mn-ea"/>
                <a:cs typeface="+mn-ea"/>
              </a:rPr>
              <a:t>程序猿的进化</a:t>
            </a:r>
            <a:endParaRPr lang="en-US" altLang="zh-CN" sz="3024"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372231" y="2057364"/>
            <a:ext cx="19518762" cy="2128147"/>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2646"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Leader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Observer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98167"/>
            <a:ext cx="8416867" cy="4757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899" y="7222813"/>
            <a:ext cx="6523983" cy="4732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6128" y="7222808"/>
            <a:ext cx="8373260" cy="4732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16401604" y="11972642"/>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2887482" y="11955573"/>
            <a:ext cx="2216961" cy="499496"/>
          </a:xfrm>
          <a:prstGeom prst="rect">
            <a:avLst/>
          </a:prstGeom>
        </p:spPr>
        <p:txBody>
          <a:bodyPr wrap="square">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9524476" y="12021934"/>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2272342" y="4292119"/>
            <a:ext cx="19518762" cy="2942472"/>
          </a:xfrm>
          <a:prstGeom prst="rect">
            <a:avLst/>
          </a:prstGeom>
        </p:spPr>
        <p:txBody>
          <a:bodyPr wrap="square">
            <a:spAutoFit/>
          </a:bodyPr>
          <a:lstStyle/>
          <a:p>
            <a:r>
              <a:rPr lang="zh-CN" altLang="en-US" sz="2646" b="1" dirty="0">
                <a:solidFill>
                  <a:srgbClr val="D67A71"/>
                </a:solidFill>
                <a:latin typeface="微软雅黑" panose="020B0503020204020204" pitchFamily="34" charset="-122"/>
                <a:ea typeface="微软雅黑" panose="020B0503020204020204" pitchFamily="34" charset="-122"/>
                <a:cs typeface="+mn-ea"/>
              </a:rPr>
              <a:t>事务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2646" b="1" dirty="0">
                <a:solidFill>
                  <a:srgbClr val="788BA9"/>
                </a:solidFill>
                <a:latin typeface="微软雅黑" panose="020B0503020204020204" pitchFamily="34" charset="-122"/>
                <a:ea typeface="微软雅黑" panose="020B0503020204020204" pitchFamily="34" charset="-122"/>
                <a:cs typeface="+mn-ea"/>
              </a:rPr>
              <a:t>zxid</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2646" b="1" dirty="0">
                <a:solidFill>
                  <a:srgbClr val="D67A71"/>
                </a:solidFill>
                <a:latin typeface="微软雅黑" panose="020B0503020204020204" pitchFamily="34" charset="-122"/>
                <a:ea typeface="微软雅黑" panose="020B0503020204020204" pitchFamily="34" charset="-122"/>
                <a:cs typeface="+mn-ea"/>
              </a:rPr>
              <a:t>观察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646" b="1" dirty="0">
                <a:solidFill>
                  <a:srgbClr val="D67A71"/>
                </a:solidFill>
                <a:latin typeface="微软雅黑" panose="020B0503020204020204" pitchFamily="34" charset="-122"/>
                <a:ea typeface="微软雅黑" panose="020B0503020204020204" pitchFamily="34" charset="-122"/>
                <a:cs typeface="+mn-ea"/>
              </a:rPr>
              <a:t>会话</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5396897" y="1606546"/>
            <a:ext cx="13267269" cy="2554545"/>
          </a:xfrm>
          <a:prstGeom prst="rect">
            <a:avLst/>
          </a:prstGeom>
        </p:spPr>
        <p:txBody>
          <a:bodyPr wrap="square">
            <a:spAutoFit/>
          </a:bodyPr>
          <a:lstStyle/>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539997" indent="-539997">
              <a:buFont typeface="Wingdings" panose="05000000000000000000" pitchFamily="2" charset="2"/>
              <a:buChar char="l"/>
            </a:pPr>
            <a:r>
              <a:rPr lang="zh-CN" altLang="en-US" sz="3200" b="1" dirty="0">
                <a:solidFill>
                  <a:srgbClr val="788BA9"/>
                </a:solidFill>
                <a:latin typeface="微软雅黑" panose="020B0503020204020204" pitchFamily="34" charset="-122"/>
                <a:ea typeface="微软雅黑" panose="020B0503020204020204" pitchFamily="34" charset="-122"/>
                <a:cs typeface="+mn-ea"/>
              </a:rPr>
              <a:t>选举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539997" indent="-539997">
              <a:buFont typeface="Wingdings" panose="05000000000000000000" pitchFamily="2" charset="2"/>
              <a:buChar char="l"/>
            </a:pPr>
            <a:r>
              <a:rPr lang="zh-CN" altLang="en-US" sz="32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1343216" y="4191540"/>
            <a:ext cx="9147470" cy="7971413"/>
          </a:xfrm>
          <a:prstGeom prst="rect">
            <a:avLst/>
          </a:prstGeom>
        </p:spPr>
        <p:txBody>
          <a:bodyPr wrap="square">
            <a:spAutoFit/>
          </a:bodyPr>
          <a:lstStyle/>
          <a:p>
            <a:r>
              <a:rPr lang="zh-CN" altLang="en-US" sz="3200" b="1" dirty="0">
                <a:solidFill>
                  <a:srgbClr val="D67A71"/>
                </a:solidFill>
                <a:latin typeface="微软雅黑" panose="020B0503020204020204" pitchFamily="34" charset="-122"/>
                <a:ea typeface="微软雅黑" panose="020B0503020204020204" pitchFamily="34" charset="-122"/>
                <a:cs typeface="+mn-ea"/>
              </a:rPr>
              <a:t>选举 </a:t>
            </a:r>
            <a:r>
              <a:rPr lang="en-US" altLang="zh-CN" sz="32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3200" b="1" dirty="0">
                <a:solidFill>
                  <a:srgbClr val="788BA9"/>
                </a:solidFill>
                <a:latin typeface="微软雅黑" panose="020B0503020204020204" pitchFamily="34" charset="-122"/>
                <a:ea typeface="微软雅黑" panose="020B0503020204020204" pitchFamily="34" charset="-122"/>
                <a:cs typeface="+mn-ea"/>
              </a:rPr>
              <a:t>如果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2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3200" b="1" dirty="0">
                <a:solidFill>
                  <a:srgbClr val="788BA9"/>
                </a:solidFill>
                <a:latin typeface="微软雅黑" panose="020B0503020204020204" pitchFamily="34" charset="-122"/>
                <a:ea typeface="微软雅黑" panose="020B0503020204020204" pitchFamily="34" charset="-122"/>
                <a:cs typeface="+mn-ea"/>
              </a:rPr>
              <a:t>如果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32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5372" y="8178851"/>
            <a:ext cx="7640800" cy="4318757"/>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11588750" y="4184648"/>
            <a:ext cx="11373747" cy="4031873"/>
          </a:xfrm>
          <a:prstGeom prst="rect">
            <a:avLst/>
          </a:prstGeom>
        </p:spPr>
        <p:txBody>
          <a:bodyPr wrap="square">
            <a:spAutoFit/>
          </a:bodyPr>
          <a:lstStyle/>
          <a:p>
            <a:r>
              <a:rPr lang="zh-CN" altLang="en-US" sz="32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3200" b="1" dirty="0">
              <a:solidFill>
                <a:srgbClr val="D67A71"/>
              </a:solidFill>
              <a:latin typeface="微软雅黑" panose="020B0503020204020204" pitchFamily="34" charset="-122"/>
              <a:ea typeface="微软雅黑" panose="020B0503020204020204" pitchFamily="34" charset="-122"/>
              <a:cs typeface="+mn-ea"/>
            </a:endParaRPr>
          </a:p>
          <a:p>
            <a:r>
              <a:rPr lang="zh-CN" altLang="en-US" sz="32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a:t>
            </a:r>
            <a:r>
              <a:rPr lang="zh-CN" altLang="en-US" sz="3200" b="1" dirty="0">
                <a:solidFill>
                  <a:srgbClr val="788BA9"/>
                </a:solidFill>
                <a:latin typeface="微软雅黑" panose="020B0503020204020204" pitchFamily="34" charset="-122"/>
                <a:ea typeface="微软雅黑" panose="020B0503020204020204" pitchFamily="34" charset="-122"/>
                <a:cs typeface="+mn-ea"/>
              </a:rPr>
              <a:t>，</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48" y="2756252"/>
            <a:ext cx="9393554" cy="8542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0523" y="2756245"/>
            <a:ext cx="9393554" cy="8556940"/>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10617284"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12" name="文本框 11">
            <a:extLst>
              <a:ext uri="{FF2B5EF4-FFF2-40B4-BE49-F238E27FC236}">
                <a16:creationId xmlns:a16="http://schemas.microsoft.com/office/drawing/2014/main" id="{4739B618-C20B-46F3-821B-C768B669966E}"/>
              </a:ext>
            </a:extLst>
          </p:cNvPr>
          <p:cNvSpPr txBox="1"/>
          <p:nvPr/>
        </p:nvSpPr>
        <p:spPr>
          <a:xfrm>
            <a:off x="8421801" y="1622758"/>
            <a:ext cx="5205233" cy="861967"/>
          </a:xfrm>
          <a:prstGeom prst="rect">
            <a:avLst/>
          </a:prstGeom>
          <a:noFill/>
        </p:spPr>
        <p:txBody>
          <a:bodyPr wrap="square" anchor="ctr">
            <a:spAutoFit/>
          </a:bodyPr>
          <a:lstStyle/>
          <a:p>
            <a:pPr algn="ct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3779"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86" y="2640317"/>
            <a:ext cx="11142008" cy="851319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11519694" y="2526725"/>
            <a:ext cx="10282177" cy="9571851"/>
          </a:xfrm>
          <a:prstGeom prst="rect">
            <a:avLst/>
          </a:prstGeom>
        </p:spPr>
        <p:txBody>
          <a:bodyPr wrap="square">
            <a:spAutoFit/>
          </a:bodyPr>
          <a:lstStyle/>
          <a:p>
            <a:r>
              <a:rPr lang="zh-CN" altLang="en-US" sz="4400"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sz="4400"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11862920" y="1493862"/>
            <a:ext cx="10351176" cy="825419"/>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3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13290817" y="1979359"/>
            <a:ext cx="3137858" cy="923330"/>
          </a:xfrm>
          <a:prstGeom prst="rect">
            <a:avLst/>
          </a:prstGeom>
        </p:spPr>
        <p:txBody>
          <a:bodyPr wrap="square">
            <a:spAutoFit/>
          </a:bodyPr>
          <a:lstStyle/>
          <a:p>
            <a:pPr algn="ctr"/>
            <a:r>
              <a:rPr lang="zh-CN" altLang="en-US" sz="5400"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12865247" y="6434724"/>
            <a:ext cx="3988998" cy="923330"/>
          </a:xfrm>
          <a:prstGeom prst="rect">
            <a:avLst/>
          </a:prstGeom>
        </p:spPr>
        <p:txBody>
          <a:bodyPr wrap="square">
            <a:spAutoFit/>
          </a:bodyPr>
          <a:lstStyle/>
          <a:p>
            <a:pPr algn="ctr"/>
            <a:r>
              <a:rPr lang="zh-CN" altLang="en-US" sz="5400"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375" y="2138774"/>
            <a:ext cx="8605126" cy="517652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746" y="7315293"/>
            <a:ext cx="8605126" cy="50555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9692080" y="3132587"/>
            <a:ext cx="11878382" cy="2308324"/>
          </a:xfrm>
          <a:prstGeom prst="rect">
            <a:avLst/>
          </a:prstGeom>
        </p:spPr>
        <p:txBody>
          <a:bodyPr wrap="squar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9755072" y="8079208"/>
            <a:ext cx="11980513" cy="3046988"/>
          </a:xfrm>
          <a:prstGeom prst="rect">
            <a:avLst/>
          </a:prstGeom>
        </p:spPr>
        <p:txBody>
          <a:bodyPr wrap="squar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05" y="3359788"/>
            <a:ext cx="8712940" cy="9328656"/>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5730" y="6480182"/>
            <a:ext cx="3137858" cy="6003765"/>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10160824" y="2551924"/>
            <a:ext cx="11714437" cy="2800767"/>
          </a:xfrm>
          <a:prstGeom prst="rect">
            <a:avLst/>
          </a:prstGeom>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44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44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44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11862920" y="1103985"/>
            <a:ext cx="10593318" cy="11172289"/>
          </a:xfrm>
          <a:prstGeom prst="rect">
            <a:avLst/>
          </a:prstGeom>
          <a:noFill/>
        </p:spPr>
        <p:txBody>
          <a:bodyPr wrap="square">
            <a:spAutoFit/>
          </a:bodyPr>
          <a:lstStyle/>
          <a:p>
            <a:r>
              <a:rPr lang="zh-CN" altLang="en-US" sz="3600" b="1" dirty="0">
                <a:solidFill>
                  <a:srgbClr val="D67A71"/>
                </a:solidFill>
                <a:latin typeface="微软雅黑" panose="020B0503020204020204" pitchFamily="34" charset="-122"/>
                <a:ea typeface="微软雅黑" panose="020B0503020204020204" pitchFamily="34" charset="-122"/>
                <a:cs typeface="+mn-ea"/>
              </a:rPr>
              <a:t>容灾的评价指标</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b="1" dirty="0">
                <a:solidFill>
                  <a:srgbClr val="D67A71"/>
                </a:solidFill>
                <a:latin typeface="微软雅黑" panose="020B0503020204020204" pitchFamily="34" charset="-122"/>
                <a:ea typeface="微软雅黑" panose="020B0503020204020204" pitchFamily="34" charset="-122"/>
                <a:cs typeface="+mn-ea"/>
              </a:rPr>
              <a:t>容灾的解决方案</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多活</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灾备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1403994" lvl="1"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热备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1403994" lvl="1"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冷备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69" y="3200542"/>
            <a:ext cx="10592432" cy="7563992"/>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6639539"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12189319" y="6133303"/>
            <a:ext cx="9410114" cy="5500352"/>
          </a:xfrm>
          <a:prstGeom prst="rect">
            <a:avLst/>
          </a:prstGeom>
          <a:noFill/>
        </p:spPr>
        <p:txBody>
          <a:bodyPr wrap="square">
            <a:spAutoFit/>
          </a:bodyPr>
          <a:lstStyle/>
          <a:p>
            <a:r>
              <a:rPr lang="zh-CN" altLang="en-US" sz="4535" b="1" dirty="0">
                <a:solidFill>
                  <a:srgbClr val="D67A71"/>
                </a:solidFill>
                <a:latin typeface="MicrosoftYaHei"/>
              </a:rPr>
              <a:t>监控指标</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sz="6425"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965" y="2416790"/>
            <a:ext cx="10195513" cy="929996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12189319" y="2378486"/>
            <a:ext cx="8848026" cy="2883866"/>
          </a:xfrm>
          <a:prstGeom prst="rect">
            <a:avLst/>
          </a:prstGeom>
          <a:noFill/>
        </p:spPr>
        <p:txBody>
          <a:bodyPr wrap="square">
            <a:spAutoFit/>
          </a:bodyPr>
          <a:lstStyle/>
          <a:p>
            <a:pPr algn="l"/>
            <a:r>
              <a:rPr lang="zh-CN" altLang="en-US" sz="4535" b="1" dirty="0">
                <a:solidFill>
                  <a:srgbClr val="D67A71"/>
                </a:solidFill>
                <a:latin typeface="MicrosoftYaHei"/>
              </a:rPr>
              <a:t>监控的要点</a:t>
            </a:r>
            <a:endParaRPr lang="en-US" altLang="zh-CN" sz="4535" b="1" dirty="0">
              <a:solidFill>
                <a:srgbClr val="D67A71"/>
              </a:solidFill>
              <a:latin typeface="MicrosoftYaHei"/>
            </a:endParaRPr>
          </a:p>
          <a:p>
            <a:pPr marL="539997" indent="-539997">
              <a:buFont typeface="Wingdings" panose="05000000000000000000" pitchFamily="2" charset="2"/>
              <a:buChar char="l"/>
            </a:pPr>
            <a:r>
              <a:rPr lang="zh-CN" altLang="en-US" sz="4535" b="1" i="1" dirty="0">
                <a:solidFill>
                  <a:srgbClr val="788BA9"/>
                </a:solidFill>
                <a:latin typeface="MicrosoftYaHei"/>
              </a:rPr>
              <a:t>如何选择监控的指标？</a:t>
            </a:r>
          </a:p>
          <a:p>
            <a:pPr marL="539997" indent="-539997">
              <a:buFont typeface="Wingdings" panose="05000000000000000000" pitchFamily="2" charset="2"/>
              <a:buChar char="l"/>
            </a:pPr>
            <a:r>
              <a:rPr lang="zh-CN" altLang="en-US" sz="4535" b="1" i="1" dirty="0">
                <a:solidFill>
                  <a:srgbClr val="788BA9"/>
                </a:solidFill>
                <a:latin typeface="MicrosoftYaHei"/>
              </a:rPr>
              <a:t>如何采集监控指标？</a:t>
            </a:r>
          </a:p>
          <a:p>
            <a:pPr marL="539997" indent="-539997">
              <a:buFont typeface="Wingdings" panose="05000000000000000000" pitchFamily="2" charset="2"/>
              <a:buChar char="l"/>
            </a:pPr>
            <a:r>
              <a:rPr lang="zh-CN" altLang="en-US" sz="4535" b="1" i="1" dirty="0">
                <a:solidFill>
                  <a:srgbClr val="788BA9"/>
                </a:solidFill>
                <a:latin typeface="MicrosoftYaHei"/>
              </a:rPr>
              <a:t>如何处理和展示监控数据？</a:t>
            </a:r>
            <a:endParaRPr lang="zh-CN" altLang="en-US" sz="4535"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121028" y="3308612"/>
            <a:ext cx="9265786" cy="7350046"/>
            <a:chOff x="249238" y="1831692"/>
            <a:chExt cx="4903275" cy="3889503"/>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249238" y="4059680"/>
              <a:ext cx="1407121" cy="439748"/>
            </a:xfrm>
            <a:prstGeom prst="rect">
              <a:avLst/>
            </a:prstGeom>
            <a:noFill/>
          </p:spPr>
          <p:txBody>
            <a:bodyPr wrap="square" rtlCol="0">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400677" cy="439748"/>
            </a:xfrm>
            <a:prstGeom prst="rect">
              <a:avLst/>
            </a:prstGeom>
          </p:spPr>
          <p:txBody>
            <a:bodyPr wrap="non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2889907" y="5281447"/>
              <a:ext cx="1400677" cy="439748"/>
            </a:xfrm>
            <a:prstGeom prst="rect">
              <a:avLst/>
            </a:prstGeom>
          </p:spPr>
          <p:txBody>
            <a:bodyPr wrap="none">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10334562" y="1589880"/>
            <a:ext cx="12647076" cy="10248960"/>
          </a:xfrm>
          <a:prstGeom prst="rect">
            <a:avLst/>
          </a:prstGeom>
          <a:noFill/>
        </p:spPr>
        <p:txBody>
          <a:bodyPr wrap="square">
            <a:spAutoFit/>
          </a:bodyPr>
          <a:lstStyle/>
          <a:p>
            <a:r>
              <a:rPr lang="zh-CN" altLang="en-US" sz="4400" b="1" dirty="0">
                <a:solidFill>
                  <a:srgbClr val="D67A71"/>
                </a:solidFill>
                <a:latin typeface="微软雅黑" panose="020B0503020204020204" pitchFamily="34" charset="-122"/>
                <a:ea typeface="微软雅黑" panose="020B0503020204020204" pitchFamily="34" charset="-122"/>
                <a:cs typeface="+mn-ea"/>
              </a:rPr>
              <a:t>监控数据采集</a:t>
            </a:r>
          </a:p>
          <a:p>
            <a:pPr marL="539997" indent="-539997">
              <a:buFont typeface="Wingdings" panose="05000000000000000000" pitchFamily="2" charset="2"/>
              <a:buChar char="l"/>
            </a:pPr>
            <a:r>
              <a:rPr lang="en-US" altLang="zh-CN" sz="4400" b="1" dirty="0">
                <a:solidFill>
                  <a:srgbClr val="788BA9"/>
                </a:solidFill>
                <a:latin typeface="微软雅黑" panose="020B0503020204020204" pitchFamily="34" charset="-122"/>
                <a:ea typeface="微软雅黑" panose="020B0503020204020204" pitchFamily="34" charset="-122"/>
                <a:cs typeface="+mn-ea"/>
              </a:rPr>
              <a:t>Agent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埋点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日志</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4400" b="1" dirty="0">
              <a:solidFill>
                <a:srgbClr val="788BA9"/>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04ED978D-E60C-4446-8BF9-7C671C662476}"/>
              </a:ext>
            </a:extLst>
          </p:cNvPr>
          <p:cNvSpPr/>
          <p:nvPr/>
        </p:nvSpPr>
        <p:spPr>
          <a:xfrm>
            <a:off x="9891768" y="10199151"/>
            <a:ext cx="12140555" cy="1488100"/>
          </a:xfrm>
          <a:prstGeom prst="rect">
            <a:avLst/>
          </a:prstGeom>
        </p:spPr>
        <p:txBody>
          <a:bodyPr wrap="square">
            <a:spAutoFit/>
          </a:bodyPr>
          <a:lstStyle/>
          <a:p>
            <a:pPr lvl="0">
              <a:defRPr/>
            </a:pPr>
            <a:r>
              <a:rPr lang="zh-CN" altLang="en-US" sz="4535"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8053196" y="872817"/>
            <a:ext cx="3416954" cy="3056032"/>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9813551" y="852105"/>
            <a:ext cx="3884420" cy="2031746"/>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11967397" y="1204281"/>
            <a:ext cx="3245723" cy="3248302"/>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13147873" y="2758019"/>
            <a:ext cx="2031121" cy="3885608"/>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11594624" y="4933242"/>
            <a:ext cx="3247320" cy="3246743"/>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9378641" y="6134794"/>
            <a:ext cx="3884420" cy="203175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7846095" y="4518918"/>
            <a:ext cx="3245723" cy="3248321"/>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7701123" y="2281534"/>
            <a:ext cx="2031159" cy="3880799"/>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12332631" y="1522836"/>
            <a:ext cx="692998"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C</a:t>
            </a:r>
            <a:endParaRPr sz="3779"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12186532" y="6876227"/>
            <a:ext cx="732755"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F</a:t>
            </a:r>
            <a:endParaRPr sz="3779"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13807593" y="5278803"/>
            <a:ext cx="692996"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E</a:t>
            </a:r>
            <a:endParaRPr sz="3779"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13818732" y="3129582"/>
            <a:ext cx="692998"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D</a:t>
            </a:r>
            <a:endParaRPr sz="3779"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8352710" y="2917545"/>
            <a:ext cx="772515"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A</a:t>
            </a:r>
            <a:endParaRPr sz="3779"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8480626" y="5115482"/>
            <a:ext cx="772513"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H</a:t>
            </a:r>
            <a:endParaRPr sz="3779"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10026769" y="6698276"/>
            <a:ext cx="732755"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J</a:t>
            </a:r>
            <a:endParaRPr sz="3779"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10284676" y="1481818"/>
            <a:ext cx="454444"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B</a:t>
            </a:r>
            <a:endParaRPr sz="3779"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16546210" y="1515744"/>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15962046" y="1591290"/>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16546210" y="3388539"/>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15962046" y="3464089"/>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16546210" y="5272016"/>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15962046" y="534756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6564612" y="1588302"/>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2970382" y="1512757"/>
            <a:ext cx="3416954"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3779"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6564612" y="3469645"/>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4020179" y="3394098"/>
            <a:ext cx="236715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6564612" y="535098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4027480" y="5275433"/>
            <a:ext cx="2359861"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10181433" y="3512468"/>
            <a:ext cx="2676525" cy="2035634"/>
          </a:xfrm>
          <a:prstGeom prst="rect">
            <a:avLst/>
          </a:prstGeom>
          <a:noFill/>
        </p:spPr>
        <p:txBody>
          <a:bodyPr wrap="none" lIns="172795" tIns="86398" rIns="172795" bIns="86398">
            <a:spAutoFit/>
          </a:bodyPr>
          <a:lstStyle/>
          <a:p>
            <a:pPr algn="ctr"/>
            <a:r>
              <a:rPr lang="zh-CN" altLang="en-US" sz="6047" b="1" dirty="0">
                <a:solidFill>
                  <a:srgbClr val="788BA9"/>
                </a:solidFill>
                <a:latin typeface="华文彩云" panose="02010800040101010101" pitchFamily="2" charset="-122"/>
                <a:ea typeface="华文彩云" panose="02010800040101010101" pitchFamily="2" charset="-122"/>
              </a:rPr>
              <a:t>分布式</a:t>
            </a:r>
            <a:endParaRPr lang="en-US" altLang="zh-CN" sz="6047" b="1" dirty="0">
              <a:solidFill>
                <a:srgbClr val="788BA9"/>
              </a:solidFill>
              <a:latin typeface="华文彩云" panose="02010800040101010101" pitchFamily="2" charset="-122"/>
              <a:ea typeface="华文彩云" panose="02010800040101010101" pitchFamily="2" charset="-122"/>
            </a:endParaRPr>
          </a:p>
          <a:p>
            <a:pPr algn="ctr"/>
            <a:r>
              <a:rPr lang="zh-CN" altLang="en-US" sz="6047"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16546210" y="7152844"/>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15962046" y="7228376"/>
            <a:ext cx="359881" cy="359992"/>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15962046" y="7228376"/>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4020182" y="7156775"/>
            <a:ext cx="2367159"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6564612" y="7232324"/>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grpSp>
        <p:nvGrpSpPr>
          <p:cNvPr id="60" name="组合 59">
            <a:extLst>
              <a:ext uri="{FF2B5EF4-FFF2-40B4-BE49-F238E27FC236}">
                <a16:creationId xmlns:a16="http://schemas.microsoft.com/office/drawing/2014/main" id="{A0291159-8870-4FB4-8933-22AF4098DE10}"/>
              </a:ext>
            </a:extLst>
          </p:cNvPr>
          <p:cNvGrpSpPr/>
          <p:nvPr/>
        </p:nvGrpSpPr>
        <p:grpSpPr>
          <a:xfrm>
            <a:off x="-407951" y="8148598"/>
            <a:ext cx="8807728" cy="4912350"/>
            <a:chOff x="-292080" y="3918856"/>
            <a:chExt cx="5237678" cy="3024065"/>
          </a:xfrm>
        </p:grpSpPr>
        <p:sp>
          <p:nvSpPr>
            <p:cNvPr id="62" name="椭圆 61">
              <a:extLst>
                <a:ext uri="{FF2B5EF4-FFF2-40B4-BE49-F238E27FC236}">
                  <a16:creationId xmlns:a16="http://schemas.microsoft.com/office/drawing/2014/main" id="{2A8B1D96-9857-43B5-ACE2-80E80FF3C035}"/>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4" name="椭圆 63">
              <a:extLst>
                <a:ext uri="{FF2B5EF4-FFF2-40B4-BE49-F238E27FC236}">
                  <a16:creationId xmlns:a16="http://schemas.microsoft.com/office/drawing/2014/main" id="{3F799A1A-473A-4F7A-B5B7-DF43BA5157C0}"/>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67" name="组合 66">
              <a:extLst>
                <a:ext uri="{FF2B5EF4-FFF2-40B4-BE49-F238E27FC236}">
                  <a16:creationId xmlns:a16="http://schemas.microsoft.com/office/drawing/2014/main" id="{75EB66DA-743F-468D-9FDB-2BDEB7C644AA}"/>
                </a:ext>
              </a:extLst>
            </p:cNvPr>
            <p:cNvGrpSpPr/>
            <p:nvPr/>
          </p:nvGrpSpPr>
          <p:grpSpPr>
            <a:xfrm>
              <a:off x="-292080" y="3918856"/>
              <a:ext cx="4403525" cy="3024065"/>
              <a:chOff x="-292080" y="3342572"/>
              <a:chExt cx="5242689" cy="3600350"/>
            </a:xfrm>
          </p:grpSpPr>
          <p:sp>
            <p:nvSpPr>
              <p:cNvPr id="70" name="任意多边形 2">
                <a:extLst>
                  <a:ext uri="{FF2B5EF4-FFF2-40B4-BE49-F238E27FC236}">
                    <a16:creationId xmlns:a16="http://schemas.microsoft.com/office/drawing/2014/main" id="{CB1329AE-6BCC-4299-ACBC-7051E4981A25}"/>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3" name="任意多边形 3">
                <a:extLst>
                  <a:ext uri="{FF2B5EF4-FFF2-40B4-BE49-F238E27FC236}">
                    <a16:creationId xmlns:a16="http://schemas.microsoft.com/office/drawing/2014/main" id="{5EF41E5C-C3BD-4B9C-B0EB-FCF67BEA99A0}"/>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椭圆 91">
                <a:extLst>
                  <a:ext uri="{FF2B5EF4-FFF2-40B4-BE49-F238E27FC236}">
                    <a16:creationId xmlns:a16="http://schemas.microsoft.com/office/drawing/2014/main" id="{F6E0633D-4B08-4083-AA2B-E1B74F22B5CD}"/>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3" name="椭圆 92">
                <a:extLst>
                  <a:ext uri="{FF2B5EF4-FFF2-40B4-BE49-F238E27FC236}">
                    <a16:creationId xmlns:a16="http://schemas.microsoft.com/office/drawing/2014/main" id="{7F1781D2-19E8-4253-8C58-78FA152995C4}"/>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6" name="椭圆 95">
                <a:extLst>
                  <a:ext uri="{FF2B5EF4-FFF2-40B4-BE49-F238E27FC236}">
                    <a16:creationId xmlns:a16="http://schemas.microsoft.com/office/drawing/2014/main" id="{02EC6F64-64F3-497B-8FCD-F1AA80FE4FF5}"/>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7" name="椭圆 96">
                <a:extLst>
                  <a:ext uri="{FF2B5EF4-FFF2-40B4-BE49-F238E27FC236}">
                    <a16:creationId xmlns:a16="http://schemas.microsoft.com/office/drawing/2014/main" id="{1CB2EE66-0BDE-44C7-AFB9-8B5535261D9B}"/>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8" name="文本框 97">
                <a:extLst>
                  <a:ext uri="{FF2B5EF4-FFF2-40B4-BE49-F238E27FC236}">
                    <a16:creationId xmlns:a16="http://schemas.microsoft.com/office/drawing/2014/main" id="{A078B5F7-F979-4C18-A870-061F6F46DEFD}"/>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99" name="Freeform 124">
                <a:extLst>
                  <a:ext uri="{FF2B5EF4-FFF2-40B4-BE49-F238E27FC236}">
                    <a16:creationId xmlns:a16="http://schemas.microsoft.com/office/drawing/2014/main" id="{3915F81A-CB63-4E52-9617-045C62885A24}"/>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a:extLst>
              <a:ext uri="{FF2B5EF4-FFF2-40B4-BE49-F238E27FC236}">
                <a16:creationId xmlns:a16="http://schemas.microsoft.com/office/drawing/2014/main" id="{C69B35B7-8C24-4747-997F-B3F95EF736D8}"/>
              </a:ext>
            </a:extLst>
          </p:cNvPr>
          <p:cNvSpPr txBox="1"/>
          <p:nvPr/>
        </p:nvSpPr>
        <p:spPr>
          <a:xfrm>
            <a:off x="1152448" y="2359145"/>
            <a:ext cx="650050" cy="3470748"/>
          </a:xfrm>
          <a:prstGeom prst="rect">
            <a:avLst/>
          </a:prstGeom>
          <a:noFill/>
        </p:spPr>
        <p:txBody>
          <a:bodyPr vert="eaVert" wrap="square">
            <a:spAutoFit/>
          </a:bodyPr>
          <a:lstStyle/>
          <a:p>
            <a:pPr algn="ctr"/>
            <a:r>
              <a:rPr lang="zh-CN" altLang="en-US" sz="3024" b="1" dirty="0">
                <a:solidFill>
                  <a:srgbClr val="788BA9"/>
                </a:solidFill>
                <a:latin typeface="+mn-ea"/>
                <a:cs typeface="+mn-ea"/>
              </a:rPr>
              <a:t>单机架构</a:t>
            </a:r>
          </a:p>
        </p:txBody>
      </p:sp>
      <p:pic>
        <p:nvPicPr>
          <p:cNvPr id="8" name="图片 7">
            <a:extLst>
              <a:ext uri="{FF2B5EF4-FFF2-40B4-BE49-F238E27FC236}">
                <a16:creationId xmlns:a16="http://schemas.microsoft.com/office/drawing/2014/main" id="{376C6922-B036-411A-8BA4-54C5414C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51" y="1550922"/>
            <a:ext cx="6336087" cy="5179780"/>
          </a:xfrm>
          <a:prstGeom prst="rect">
            <a:avLst/>
          </a:prstGeom>
        </p:spPr>
      </p:pic>
      <p:pic>
        <p:nvPicPr>
          <p:cNvPr id="13" name="图片 12">
            <a:extLst>
              <a:ext uri="{FF2B5EF4-FFF2-40B4-BE49-F238E27FC236}">
                <a16:creationId xmlns:a16="http://schemas.microsoft.com/office/drawing/2014/main" id="{93E0BAEE-B6D7-4334-9D6D-A2CC85C00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8608" y="997763"/>
            <a:ext cx="7145198" cy="7258388"/>
          </a:xfrm>
          <a:prstGeom prst="rect">
            <a:avLst/>
          </a:prstGeom>
        </p:spPr>
      </p:pic>
      <p:pic>
        <p:nvPicPr>
          <p:cNvPr id="10" name="图片 9">
            <a:extLst>
              <a:ext uri="{FF2B5EF4-FFF2-40B4-BE49-F238E27FC236}">
                <a16:creationId xmlns:a16="http://schemas.microsoft.com/office/drawing/2014/main" id="{89D7734B-1617-401A-835E-44F3AE986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710" y="6531536"/>
            <a:ext cx="6917667" cy="5945763"/>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2" name="文本框 91">
            <a:extLst>
              <a:ext uri="{FF2B5EF4-FFF2-40B4-BE49-F238E27FC236}">
                <a16:creationId xmlns:a16="http://schemas.microsoft.com/office/drawing/2014/main" id="{30C3BA60-00B0-4B92-AD21-8525141D9233}"/>
              </a:ext>
            </a:extLst>
          </p:cNvPr>
          <p:cNvSpPr txBox="1"/>
          <p:nvPr/>
        </p:nvSpPr>
        <p:spPr>
          <a:xfrm>
            <a:off x="6352664" y="7794670"/>
            <a:ext cx="650050" cy="3618667"/>
          </a:xfrm>
          <a:prstGeom prst="rect">
            <a:avLst/>
          </a:prstGeom>
          <a:noFill/>
        </p:spPr>
        <p:txBody>
          <a:bodyPr vert="eaVert" wrap="square">
            <a:spAutoFit/>
          </a:bodyPr>
          <a:lstStyle/>
          <a:p>
            <a:pPr algn="ctr"/>
            <a:r>
              <a:rPr lang="zh-CN" altLang="en-US" sz="3024" b="1" dirty="0">
                <a:solidFill>
                  <a:srgbClr val="788BA9"/>
                </a:solidFill>
                <a:latin typeface="+mn-ea"/>
                <a:cs typeface="+mn-ea"/>
              </a:rPr>
              <a:t>服务和数据分离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13531751" y="2225096"/>
            <a:ext cx="650050" cy="3831432"/>
          </a:xfrm>
          <a:prstGeom prst="rect">
            <a:avLst/>
          </a:prstGeom>
          <a:noFill/>
        </p:spPr>
        <p:txBody>
          <a:bodyPr vert="eaVert" wrap="square">
            <a:spAutoFit/>
          </a:bodyPr>
          <a:lstStyle/>
          <a:p>
            <a:pPr algn="ctr"/>
            <a:r>
              <a:rPr lang="zh-CN" altLang="en-US" sz="3024" b="1" dirty="0">
                <a:solidFill>
                  <a:srgbClr val="788BA9"/>
                </a:solidFill>
                <a:latin typeface="+mn-ea"/>
                <a:cs typeface="+mn-ea"/>
              </a:rPr>
              <a:t>分布式缓存</a:t>
            </a:r>
          </a:p>
        </p:txBody>
      </p:sp>
      <p:sp>
        <p:nvSpPr>
          <p:cNvPr id="99" name="箭头: 右 98">
            <a:extLst>
              <a:ext uri="{FF2B5EF4-FFF2-40B4-BE49-F238E27FC236}">
                <a16:creationId xmlns:a16="http://schemas.microsoft.com/office/drawing/2014/main" id="{31787796-4F95-4741-882A-1A6C10106F6B}"/>
              </a:ext>
            </a:extLst>
          </p:cNvPr>
          <p:cNvSpPr/>
          <p:nvPr/>
        </p:nvSpPr>
        <p:spPr>
          <a:xfrm rot="12496538" flipH="1">
            <a:off x="4465560" y="80538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24" name="箭头: 右 23">
            <a:extLst>
              <a:ext uri="{FF2B5EF4-FFF2-40B4-BE49-F238E27FC236}">
                <a16:creationId xmlns:a16="http://schemas.microsoft.com/office/drawing/2014/main" id="{FCB5C34C-1E5A-4621-A727-0980F3E5C4BC}"/>
              </a:ext>
            </a:extLst>
          </p:cNvPr>
          <p:cNvSpPr/>
          <p:nvPr/>
        </p:nvSpPr>
        <p:spPr>
          <a:xfrm rot="8660365" flipH="1">
            <a:off x="14599033" y="80538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112692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6" grpId="0" animBg="1"/>
      <p:bldP spid="26" grpId="1" animBg="1"/>
      <p:bldP spid="92" grpId="0"/>
      <p:bldP spid="93" grpId="0"/>
      <p:bldP spid="99"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分布式应用</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1983992" y="1924851"/>
            <a:ext cx="19757855" cy="4923399"/>
          </a:xfrm>
          <a:prstGeom prst="rect">
            <a:avLst/>
          </a:prstGeom>
        </p:spPr>
        <p:txBody>
          <a:bodyPr wrap="square">
            <a:spAutoFit/>
          </a:bodyPr>
          <a:lstStyle/>
          <a:p>
            <a:pPr>
              <a:lnSpc>
                <a:spcPct val="150000"/>
              </a:lnSpc>
            </a:pPr>
            <a:r>
              <a:rPr lang="zh-CN" altLang="en-US" sz="5400" b="1" dirty="0">
                <a:solidFill>
                  <a:srgbClr val="788BA9"/>
                </a:solidFill>
              </a:rPr>
              <a:t>进程内缓存</a:t>
            </a:r>
            <a:endParaRPr lang="en-US" altLang="zh-CN" sz="5400" b="1" dirty="0">
              <a:solidFill>
                <a:srgbClr val="788BA9"/>
              </a:solidFill>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1976730" y="6753617"/>
            <a:ext cx="11528255" cy="5846729"/>
          </a:xfrm>
          <a:prstGeom prst="rect">
            <a:avLst/>
          </a:prstGeom>
        </p:spPr>
        <p:txBody>
          <a:bodyPr wrap="square">
            <a:spAutoFit/>
          </a:bodyPr>
          <a:lstStyle/>
          <a:p>
            <a:pPr>
              <a:lnSpc>
                <a:spcPct val="150000"/>
              </a:lnSpc>
            </a:pPr>
            <a:r>
              <a:rPr lang="zh-CN" altLang="en-US" sz="5400" b="1" dirty="0">
                <a:solidFill>
                  <a:srgbClr val="788BA9"/>
                </a:solidFill>
              </a:rPr>
              <a:t>分布式缓存</a:t>
            </a:r>
            <a:endParaRPr lang="en-US" altLang="zh-CN" sz="5400" b="1" dirty="0">
              <a:solidFill>
                <a:srgbClr val="788BA9"/>
              </a:solidFill>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9676" y="2016302"/>
            <a:ext cx="16240036" cy="781551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3609874" y="9831819"/>
            <a:ext cx="16506091" cy="2487412"/>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36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745" y="2086029"/>
            <a:ext cx="9844979" cy="1042069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11176471" y="1775629"/>
            <a:ext cx="11554601" cy="4198585"/>
          </a:xfrm>
          <a:prstGeom prst="rect">
            <a:avLst/>
          </a:prstGeom>
        </p:spPr>
        <p:txBody>
          <a:bodyPr wrap="square">
            <a:spAutoFit/>
          </a:bodyPr>
          <a:lstStyle/>
          <a:p>
            <a:pPr>
              <a:lnSpc>
                <a:spcPct val="150000"/>
              </a:lnSpc>
            </a:pPr>
            <a:r>
              <a:rPr lang="zh-CN" altLang="en-US" sz="3024" b="1" dirty="0">
                <a:solidFill>
                  <a:srgbClr val="788BA9"/>
                </a:solidFill>
              </a:rPr>
              <a:t>多级缓存查询</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11176471" y="6480179"/>
            <a:ext cx="11554601" cy="5594737"/>
          </a:xfrm>
          <a:prstGeom prst="rect">
            <a:avLst/>
          </a:prstGeom>
        </p:spPr>
        <p:txBody>
          <a:bodyPr wrap="square">
            <a:spAutoFit/>
          </a:bodyPr>
          <a:lstStyle/>
          <a:p>
            <a:pPr>
              <a:lnSpc>
                <a:spcPct val="150000"/>
              </a:lnSpc>
            </a:pPr>
            <a:r>
              <a:rPr lang="zh-CN" altLang="en-US" sz="3024" b="1" dirty="0">
                <a:solidFill>
                  <a:srgbClr val="788BA9"/>
                </a:solidFill>
              </a:rPr>
              <a:t>多级缓存更新</a:t>
            </a:r>
            <a:endParaRPr lang="en-US" altLang="zh-CN" sz="3024" b="1" dirty="0">
              <a:solidFill>
                <a:srgbClr val="788BA9"/>
              </a:solidFill>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1070279" y="2266139"/>
            <a:ext cx="20898830" cy="1830245"/>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1052588" y="4402558"/>
            <a:ext cx="21620662" cy="8130624"/>
          </a:xfrm>
          <a:prstGeom prst="rect">
            <a:avLst/>
          </a:prstGeom>
        </p:spPr>
        <p:txBody>
          <a:bodyPr wrap="square">
            <a:spAutoFit/>
          </a:bodyPr>
          <a:lstStyle/>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72" y="2155801"/>
            <a:ext cx="5461531" cy="8648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731" y="2155799"/>
            <a:ext cx="5586991" cy="864876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13065114" y="4024333"/>
            <a:ext cx="9262259" cy="520315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1380920" y="10790616"/>
            <a:ext cx="4419651"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7969536" y="10804552"/>
            <a:ext cx="4598457"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976730" y="2427560"/>
            <a:ext cx="19045404" cy="310950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976728" y="6926559"/>
            <a:ext cx="19416994" cy="415633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20" y="2284654"/>
            <a:ext cx="8602256" cy="839104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9544893" y="2284658"/>
            <a:ext cx="12862772" cy="4351384"/>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3779"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9544895" y="7413231"/>
            <a:ext cx="6983041" cy="3479029"/>
          </a:xfrm>
          <a:prstGeom prst="rect">
            <a:avLst/>
          </a:prstGeom>
        </p:spPr>
        <p:txBody>
          <a:bodyPr wrap="square">
            <a:spAutoFit/>
          </a:bodyPr>
          <a:lstStyle/>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原子性（</a:t>
            </a:r>
            <a:r>
              <a:rPr lang="en-US" altLang="zh-CN" sz="3779" b="1" dirty="0">
                <a:solidFill>
                  <a:srgbClr val="788BA9"/>
                </a:solidFill>
                <a:latin typeface="微软雅黑" panose="020B0503020204020204" pitchFamily="34" charset="-122"/>
                <a:ea typeface="微软雅黑" panose="020B0503020204020204" pitchFamily="34" charset="-122"/>
                <a:cs typeface="+mn-ea"/>
              </a:rPr>
              <a:t>Atomicity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一致性（</a:t>
            </a:r>
            <a:r>
              <a:rPr lang="en-US" altLang="zh-CN" sz="3779"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隔离性（</a:t>
            </a:r>
            <a:r>
              <a:rPr lang="en-US" altLang="zh-CN" sz="3779" b="1" dirty="0">
                <a:solidFill>
                  <a:srgbClr val="788BA9"/>
                </a:solidFill>
                <a:latin typeface="微软雅黑" panose="020B0503020204020204" pitchFamily="34" charset="-122"/>
                <a:ea typeface="微软雅黑" panose="020B0503020204020204" pitchFamily="34" charset="-122"/>
                <a:cs typeface="+mn-ea"/>
              </a:rPr>
              <a:t>Isolation</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持久性（</a:t>
            </a:r>
            <a:r>
              <a:rPr lang="en-US" altLang="zh-CN" sz="3779"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5" y="4034164"/>
            <a:ext cx="7677876" cy="8925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2127" y="4013896"/>
            <a:ext cx="8603495" cy="889924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976732" y="1847962"/>
            <a:ext cx="19691271" cy="2606676"/>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837178" y="5321277"/>
            <a:ext cx="8315546" cy="707886"/>
          </a:xfrm>
          <a:prstGeom prst="rect">
            <a:avLst/>
          </a:prstGeom>
        </p:spPr>
        <p:txBody>
          <a:bodyPr wrap="non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83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11694876" y="5274586"/>
            <a:ext cx="10304424" cy="707886"/>
          </a:xfrm>
          <a:prstGeom prst="rect">
            <a:avLst/>
          </a:prstGeom>
        </p:spPr>
        <p:txBody>
          <a:bodyPr wrap="non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864993" y="2125830"/>
            <a:ext cx="21659766" cy="2418611"/>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3779"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3779" b="1" dirty="0">
                <a:solidFill>
                  <a:srgbClr val="D67A71"/>
                </a:solidFill>
                <a:latin typeface="微软雅黑" panose="020B0503020204020204" pitchFamily="34" charset="-122"/>
                <a:ea typeface="微软雅黑" panose="020B0503020204020204" pitchFamily="34" charset="-122"/>
                <a:cs typeface="+mn-ea"/>
              </a:rPr>
              <a:t>，即 </a:t>
            </a:r>
            <a:r>
              <a:rPr lang="en-US" altLang="zh-CN" sz="3779" b="1" dirty="0">
                <a:solidFill>
                  <a:srgbClr val="D67A71"/>
                </a:solidFill>
                <a:latin typeface="微软雅黑" panose="020B0503020204020204" pitchFamily="34" charset="-122"/>
                <a:ea typeface="微软雅黑" panose="020B0503020204020204" pitchFamily="34" charset="-122"/>
                <a:cs typeface="+mn-ea"/>
              </a:rPr>
              <a:t>2PC</a:t>
            </a:r>
            <a:r>
              <a:rPr lang="zh-CN" altLang="en-US" sz="3779" b="1" dirty="0">
                <a:solidFill>
                  <a:srgbClr val="D67A71"/>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3779"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3779"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3779"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a:extLst>
              <a:ext uri="{FF2B5EF4-FFF2-40B4-BE49-F238E27FC236}">
                <a16:creationId xmlns:a16="http://schemas.microsoft.com/office/drawing/2014/main" id="{C69B35B7-8C24-4747-997F-B3F95EF736D8}"/>
              </a:ext>
            </a:extLst>
          </p:cNvPr>
          <p:cNvSpPr txBox="1"/>
          <p:nvPr/>
        </p:nvSpPr>
        <p:spPr>
          <a:xfrm>
            <a:off x="1152448" y="2359145"/>
            <a:ext cx="650050" cy="3470748"/>
          </a:xfrm>
          <a:prstGeom prst="rect">
            <a:avLst/>
          </a:prstGeom>
          <a:noFill/>
        </p:spPr>
        <p:txBody>
          <a:bodyPr vert="eaVert" wrap="square">
            <a:spAutoFit/>
          </a:bodyPr>
          <a:lstStyle/>
          <a:p>
            <a:pPr algn="ctr"/>
            <a:r>
              <a:rPr lang="zh-CN" altLang="en-US" sz="3024" b="1" dirty="0">
                <a:solidFill>
                  <a:srgbClr val="788BA9"/>
                </a:solidFill>
                <a:latin typeface="+mn-ea"/>
                <a:cs typeface="+mn-ea"/>
              </a:rPr>
              <a:t>单机架构</a:t>
            </a:r>
          </a:p>
        </p:txBody>
      </p:sp>
      <p:pic>
        <p:nvPicPr>
          <p:cNvPr id="8" name="图片 7">
            <a:extLst>
              <a:ext uri="{FF2B5EF4-FFF2-40B4-BE49-F238E27FC236}">
                <a16:creationId xmlns:a16="http://schemas.microsoft.com/office/drawing/2014/main" id="{376C6922-B036-411A-8BA4-54C5414C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51" y="1550922"/>
            <a:ext cx="6336087" cy="5179780"/>
          </a:xfrm>
          <a:prstGeom prst="rect">
            <a:avLst/>
          </a:prstGeom>
        </p:spPr>
      </p:pic>
      <p:pic>
        <p:nvPicPr>
          <p:cNvPr id="10" name="图片 9">
            <a:extLst>
              <a:ext uri="{FF2B5EF4-FFF2-40B4-BE49-F238E27FC236}">
                <a16:creationId xmlns:a16="http://schemas.microsoft.com/office/drawing/2014/main" id="{89D7734B-1617-401A-835E-44F3AE986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8750" y="1589880"/>
            <a:ext cx="11436025" cy="9888664"/>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2" name="文本框 91">
            <a:extLst>
              <a:ext uri="{FF2B5EF4-FFF2-40B4-BE49-F238E27FC236}">
                <a16:creationId xmlns:a16="http://schemas.microsoft.com/office/drawing/2014/main" id="{30C3BA60-00B0-4B92-AD21-8525141D9233}"/>
              </a:ext>
            </a:extLst>
          </p:cNvPr>
          <p:cNvSpPr txBox="1"/>
          <p:nvPr/>
        </p:nvSpPr>
        <p:spPr>
          <a:xfrm>
            <a:off x="6352664" y="7794670"/>
            <a:ext cx="650050" cy="3618667"/>
          </a:xfrm>
          <a:prstGeom prst="rect">
            <a:avLst/>
          </a:prstGeom>
          <a:noFill/>
        </p:spPr>
        <p:txBody>
          <a:bodyPr vert="eaVert" wrap="square">
            <a:spAutoFit/>
          </a:bodyPr>
          <a:lstStyle/>
          <a:p>
            <a:pPr algn="ctr"/>
            <a:r>
              <a:rPr lang="zh-CN" altLang="en-US" sz="3024" b="1" dirty="0">
                <a:solidFill>
                  <a:srgbClr val="788BA9"/>
                </a:solidFill>
                <a:latin typeface="+mn-ea"/>
                <a:cs typeface="+mn-ea"/>
              </a:rPr>
              <a:t>服务和数据分离</a:t>
            </a:r>
          </a:p>
        </p:txBody>
      </p:sp>
      <p:sp>
        <p:nvSpPr>
          <p:cNvPr id="99" name="箭头: 右 98">
            <a:extLst>
              <a:ext uri="{FF2B5EF4-FFF2-40B4-BE49-F238E27FC236}">
                <a16:creationId xmlns:a16="http://schemas.microsoft.com/office/drawing/2014/main" id="{31787796-4F95-4741-882A-1A6C10106F6B}"/>
              </a:ext>
            </a:extLst>
          </p:cNvPr>
          <p:cNvSpPr/>
          <p:nvPr/>
        </p:nvSpPr>
        <p:spPr>
          <a:xfrm rot="12496538" flipH="1">
            <a:off x="4465560" y="80538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40329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6" grpId="0" animBg="1"/>
      <p:bldP spid="26" grpId="1" animBg="1"/>
      <p:bldP spid="92" grpId="0"/>
      <p:bldP spid="9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943939" y="5317750"/>
            <a:ext cx="10194464" cy="1200329"/>
          </a:xfrm>
          <a:prstGeom prst="rect">
            <a:avLst/>
          </a:prstGeom>
          <a:noFill/>
        </p:spPr>
        <p:txBody>
          <a:bodyPr wrap="square">
            <a:spAutoFit/>
          </a:bodyPr>
          <a:lstStyle/>
          <a:p>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8126"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11862919" y="5317748"/>
            <a:ext cx="10194464" cy="1200329"/>
          </a:xfrm>
          <a:prstGeom prst="rect">
            <a:avLst/>
          </a:prstGeom>
          <a:noFill/>
        </p:spPr>
        <p:txBody>
          <a:bodyPr wrap="square">
            <a:spAutoFit/>
          </a:bodyPr>
          <a:lstStyle/>
          <a:p>
            <a:pPr>
              <a:defRPr/>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943939" y="2203359"/>
            <a:ext cx="21113444" cy="2418611"/>
          </a:xfrm>
          <a:prstGeom prst="rect">
            <a:avLst/>
          </a:prstGeom>
        </p:spPr>
        <p:txBody>
          <a:bodyPr wrap="square">
            <a:spAutoFit/>
          </a:bodyPr>
          <a:lstStyle/>
          <a:p>
            <a:r>
              <a:rPr lang="zh-CN" altLang="en-US" sz="3779" b="1" dirty="0">
                <a:solidFill>
                  <a:srgbClr val="788BA9"/>
                </a:solidFill>
                <a:latin typeface="-apple-system"/>
              </a:rPr>
              <a:t>阶段 </a:t>
            </a:r>
            <a:r>
              <a:rPr lang="en-US" altLang="zh-CN" sz="3779" b="1" dirty="0">
                <a:solidFill>
                  <a:srgbClr val="788BA9"/>
                </a:solidFill>
                <a:latin typeface="-apple-system"/>
              </a:rPr>
              <a:t>1</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canCommit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3779" dirty="0">
              <a:solidFill>
                <a:srgbClr val="24292E"/>
              </a:solidFill>
              <a:latin typeface="-apple-system"/>
            </a:endParaRPr>
          </a:p>
          <a:p>
            <a:r>
              <a:rPr lang="zh-CN" altLang="en-US" sz="3779" b="1" dirty="0">
                <a:solidFill>
                  <a:srgbClr val="788BA9"/>
                </a:solidFill>
                <a:latin typeface="-apple-system"/>
              </a:rPr>
              <a:t>阶段 </a:t>
            </a:r>
            <a:r>
              <a:rPr lang="en-US" altLang="zh-CN" sz="3779" b="1" dirty="0">
                <a:solidFill>
                  <a:srgbClr val="788BA9"/>
                </a:solidFill>
                <a:latin typeface="-apple-system"/>
              </a:rPr>
              <a:t>2</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preCommit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181" y="4356135"/>
            <a:ext cx="19813873" cy="76907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1744544" y="2290401"/>
            <a:ext cx="13564439" cy="673902"/>
          </a:xfrm>
          <a:prstGeom prst="rect">
            <a:avLst/>
          </a:prstGeom>
          <a:noFill/>
        </p:spPr>
        <p:txBody>
          <a:bodyPr wrap="square">
            <a:spAutoFit/>
          </a:bodyPr>
          <a:lstStyle/>
          <a:p>
            <a:r>
              <a:rPr lang="zh-CN" altLang="en-US" sz="3779" b="1" dirty="0">
                <a:solidFill>
                  <a:srgbClr val="788BA9"/>
                </a:solidFill>
                <a:latin typeface="微软雅黑" panose="020B0503020204020204" pitchFamily="34" charset="-122"/>
                <a:ea typeface="微软雅黑" panose="020B0503020204020204" pitchFamily="34" charset="-122"/>
                <a:cs typeface="+mn-ea"/>
              </a:rPr>
              <a:t>阶段 </a:t>
            </a:r>
            <a:r>
              <a:rPr lang="en-US" altLang="zh-CN" sz="3779" b="1" dirty="0">
                <a:solidFill>
                  <a:srgbClr val="788BA9"/>
                </a:solidFill>
                <a:latin typeface="微软雅黑" panose="020B0503020204020204" pitchFamily="34" charset="-122"/>
                <a:ea typeface="微软雅黑" panose="020B0503020204020204" pitchFamily="34" charset="-122"/>
                <a:cs typeface="+mn-ea"/>
              </a:rPr>
              <a:t>3</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en-US" altLang="zh-CN" sz="3779"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744544" y="3624965"/>
            <a:ext cx="13564439" cy="646331"/>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500597" y="2561981"/>
            <a:ext cx="13564439" cy="1200329"/>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3973931"/>
            <a:ext cx="20694792" cy="80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3" y="6627531"/>
            <a:ext cx="11374157" cy="63165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701" y="6627536"/>
            <a:ext cx="11374157" cy="63165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998291" y="5406147"/>
            <a:ext cx="9926960" cy="1200329"/>
          </a:xfrm>
          <a:prstGeom prst="rect">
            <a:avLst/>
          </a:prstGeom>
          <a:noFill/>
        </p:spPr>
        <p:txBody>
          <a:bodyPr wrap="square">
            <a:spAutoFit/>
          </a:bodyPr>
          <a:lstStyle/>
          <a:p>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12243292" y="5406147"/>
            <a:ext cx="9926960" cy="1200329"/>
          </a:xfrm>
          <a:prstGeom prst="rect">
            <a:avLst/>
          </a:prstGeom>
          <a:noFill/>
        </p:spPr>
        <p:txBody>
          <a:bodyPr wrap="square">
            <a:spAutoFit/>
          </a:bodyPr>
          <a:lstStyle/>
          <a:p>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976732" y="1847263"/>
            <a:ext cx="18690531" cy="3318409"/>
          </a:xfrm>
          <a:prstGeom prst="rect">
            <a:avLst/>
          </a:prstGeom>
          <a:noFill/>
        </p:spPr>
        <p:txBody>
          <a:bodyPr wrap="square">
            <a:spAutoFit/>
          </a:bodyPr>
          <a:lstStyle/>
          <a:p>
            <a:pPr>
              <a:lnSpc>
                <a:spcPct val="150000"/>
              </a:lnSpc>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Try</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Confirm</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Cancel</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976730" y="2905881"/>
            <a:ext cx="19045404" cy="8293552"/>
          </a:xfrm>
          <a:prstGeom prst="rect">
            <a:avLst/>
          </a:prstGeom>
          <a:noFill/>
        </p:spPr>
        <p:txBody>
          <a:bodyPr wrap="square">
            <a:spAutoFit/>
          </a:bodyPr>
          <a:lstStyle/>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可靠性</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4" y="2948895"/>
            <a:ext cx="8009787" cy="799178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9338305" y="2585324"/>
            <a:ext cx="12739065" cy="10140212"/>
          </a:xfrm>
          <a:prstGeom prst="rect">
            <a:avLst/>
          </a:prstGeom>
          <a:noFill/>
        </p:spPr>
        <p:txBody>
          <a:bodyPr wrap="square">
            <a:spAutoFit/>
          </a:bodyPr>
          <a:lstStyle/>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539997" indent="-539997">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539997" indent="-539997">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640" y="3200537"/>
            <a:ext cx="17424557" cy="7670593"/>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5697216" y="2655273"/>
            <a:ext cx="12085293" cy="1337622"/>
          </a:xfrm>
          <a:prstGeom prst="rect">
            <a:avLst/>
          </a:prstGeom>
          <a:noFill/>
        </p:spPr>
        <p:txBody>
          <a:bodyPr wrap="square" lIns="172795" tIns="86398" rIns="172795" bIns="86398">
            <a:spAutoFit/>
          </a:bodyPr>
          <a:lstStyle/>
          <a:p>
            <a:pPr algn="ctr"/>
            <a:r>
              <a:rPr lang="zh-CN" altLang="en-US" sz="3779"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14714891" y="5424712"/>
            <a:ext cx="7351122" cy="2389998"/>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12689109" y="8194088"/>
            <a:ext cx="8216622" cy="2290454"/>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10541811" y="10648124"/>
            <a:ext cx="7207462" cy="2009130"/>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7" y="10639938"/>
            <a:ext cx="5677045"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4535"/>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3701968" y="9560049"/>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25" name="矩形 24">
            <a:extLst>
              <a:ext uri="{FF2B5EF4-FFF2-40B4-BE49-F238E27FC236}">
                <a16:creationId xmlns:a16="http://schemas.microsoft.com/office/drawing/2014/main" id="{8FDA9C60-438A-4BA6-9B12-44C733B2BE42}"/>
              </a:ext>
            </a:extLst>
          </p:cNvPr>
          <p:cNvSpPr/>
          <p:nvPr/>
        </p:nvSpPr>
        <p:spPr>
          <a:xfrm>
            <a:off x="6142657" y="10723329"/>
            <a:ext cx="1060229" cy="767271"/>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2001750" y="10929956"/>
            <a:ext cx="1740039" cy="1740039"/>
          </a:xfrm>
          <a:prstGeom prst="ellipse">
            <a:avLst/>
          </a:prstGeom>
          <a:solidFill>
            <a:srgbClr val="FFFFFF"/>
          </a:solidFill>
          <a:ln w="12700">
            <a:miter lim="400000"/>
          </a:ln>
        </p:spPr>
        <p:txBody>
          <a:bodyPr anchor="ctr"/>
          <a:lstStyle/>
          <a:p>
            <a:pPr algn="ctr"/>
            <a:endParaRPr sz="4535"/>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2289144" y="8326436"/>
            <a:ext cx="5670524"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4535"/>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6034651" y="7246546"/>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4535"/>
          </a:p>
        </p:txBody>
      </p:sp>
      <p:sp>
        <p:nvSpPr>
          <p:cNvPr id="32" name="矩形 31">
            <a:extLst>
              <a:ext uri="{FF2B5EF4-FFF2-40B4-BE49-F238E27FC236}">
                <a16:creationId xmlns:a16="http://schemas.microsoft.com/office/drawing/2014/main" id="{87AA6FED-D6C4-4D9B-84CB-679167FF8B34}"/>
              </a:ext>
            </a:extLst>
          </p:cNvPr>
          <p:cNvSpPr/>
          <p:nvPr/>
        </p:nvSpPr>
        <p:spPr>
          <a:xfrm>
            <a:off x="8762242" y="8440351"/>
            <a:ext cx="1060229" cy="767271"/>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4260676" y="8622741"/>
            <a:ext cx="1727468" cy="1727465"/>
          </a:xfrm>
          <a:prstGeom prst="ellipse">
            <a:avLst/>
          </a:prstGeom>
          <a:solidFill>
            <a:srgbClr val="FFFFFF"/>
          </a:solidFill>
          <a:ln w="12700">
            <a:miter lim="400000"/>
          </a:ln>
        </p:spPr>
        <p:txBody>
          <a:bodyPr anchor="ctr"/>
          <a:lstStyle/>
          <a:p>
            <a:pPr algn="ctr"/>
            <a:endParaRPr sz="4535"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4561863" y="6021852"/>
            <a:ext cx="5671507"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4535"/>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8358415" y="4941963"/>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39" name="矩形 38">
            <a:extLst>
              <a:ext uri="{FF2B5EF4-FFF2-40B4-BE49-F238E27FC236}">
                <a16:creationId xmlns:a16="http://schemas.microsoft.com/office/drawing/2014/main" id="{C297F2E5-43DA-4DD1-805B-45049A6B2FBA}"/>
              </a:ext>
            </a:extLst>
          </p:cNvPr>
          <p:cNvSpPr/>
          <p:nvPr/>
        </p:nvSpPr>
        <p:spPr>
          <a:xfrm>
            <a:off x="11211661" y="6086258"/>
            <a:ext cx="1060229" cy="767271"/>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3</a:t>
            </a:r>
            <a:endParaRPr lang="en-US" altLang="zh-CN" sz="8063"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6436120" y="6221758"/>
            <a:ext cx="1740039" cy="1740039"/>
          </a:xfrm>
          <a:prstGeom prst="ellipse">
            <a:avLst/>
          </a:prstGeom>
          <a:solidFill>
            <a:srgbClr val="FFFFFF"/>
          </a:solidFill>
          <a:ln w="12700">
            <a:miter lim="400000"/>
          </a:ln>
        </p:spPr>
        <p:txBody>
          <a:bodyPr anchor="ctr"/>
          <a:lstStyle/>
          <a:p>
            <a:pPr algn="ctr"/>
            <a:endParaRPr sz="4535"/>
          </a:p>
        </p:txBody>
      </p:sp>
      <p:sp>
        <p:nvSpPr>
          <p:cNvPr id="43" name="文本框 17">
            <a:extLst>
              <a:ext uri="{FF2B5EF4-FFF2-40B4-BE49-F238E27FC236}">
                <a16:creationId xmlns:a16="http://schemas.microsoft.com/office/drawing/2014/main" id="{45CC10AD-7D63-4E32-B274-751D298BDC87}"/>
              </a:ext>
            </a:extLst>
          </p:cNvPr>
          <p:cNvSpPr txBox="1"/>
          <p:nvPr/>
        </p:nvSpPr>
        <p:spPr>
          <a:xfrm>
            <a:off x="6621138" y="6619712"/>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RPC</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4442121" y="9020707"/>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D67A71"/>
                </a:solidFill>
                <a:latin typeface="微软雅黑" panose="020B0503020204020204" pitchFamily="34" charset="-122"/>
                <a:ea typeface="微软雅黑" panose="020B0503020204020204" pitchFamily="34" charset="-122"/>
              </a:rPr>
              <a:t>MQ</a:t>
            </a:r>
            <a:endParaRPr lang="zh-CN" altLang="en-US" sz="6425"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2209400" y="11383814"/>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RMI</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722" y="6829607"/>
            <a:ext cx="16573944" cy="54377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2036377" y="2069787"/>
            <a:ext cx="19653095" cy="5175969"/>
          </a:xfrm>
          <a:prstGeom prst="rect">
            <a:avLst/>
          </a:prstGeom>
        </p:spPr>
        <p:txBody>
          <a:bodyPr wrap="square">
            <a:spAutoFit/>
          </a:bodyPr>
          <a:lstStyle/>
          <a:p>
            <a:pPr>
              <a:lnSpc>
                <a:spcPct val="150000"/>
              </a:lnSpc>
            </a:pPr>
            <a:r>
              <a:rPr lang="zh-CN" altLang="en-US" sz="3200" b="1" dirty="0">
                <a:solidFill>
                  <a:srgbClr val="D67A71"/>
                </a:solidFill>
                <a:latin typeface="微软雅黑" panose="020B0503020204020204" pitchFamily="34" charset="-122"/>
                <a:ea typeface="微软雅黑" panose="020B0503020204020204" pitchFamily="34" charset="-122"/>
                <a:cs typeface="+mn-ea"/>
              </a:rPr>
              <a:t>RPC</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539997" indent="-539997">
              <a:lnSpc>
                <a:spcPct val="150000"/>
              </a:lnSpc>
              <a:buFont typeface="Wingdings" panose="05000000000000000000" pitchFamily="2" charset="2"/>
              <a:buChar char="l"/>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539997" indent="-539997">
              <a:lnSpc>
                <a:spcPct val="150000"/>
              </a:lnSpc>
              <a:buFont typeface="Wingdings" panose="05000000000000000000" pitchFamily="2" charset="2"/>
              <a:buChar char="l"/>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616624" y="1847966"/>
            <a:ext cx="17944252" cy="10129311"/>
          </a:xfrm>
          <a:prstGeom prst="rect">
            <a:avLst/>
          </a:prstGeom>
        </p:spPr>
        <p:txBody>
          <a:bodyPr wrap="square">
            <a:spAutoFit/>
          </a:bodyPr>
          <a:lstStyle/>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序列化</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sz="4400" b="1" dirty="0">
              <a:solidFill>
                <a:srgbClr val="788BA9"/>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251FD7C4-A7F6-4904-8EE0-FC1D00A3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7551" y="3081445"/>
            <a:ext cx="6981823" cy="8303932"/>
          </a:xfrm>
          <a:prstGeom prst="rect">
            <a:avLst/>
          </a:prstGeom>
        </p:spPr>
      </p:pic>
      <p:pic>
        <p:nvPicPr>
          <p:cNvPr id="9" name="图片 8">
            <a:extLst>
              <a:ext uri="{FF2B5EF4-FFF2-40B4-BE49-F238E27FC236}">
                <a16:creationId xmlns:a16="http://schemas.microsoft.com/office/drawing/2014/main" id="{901DC9EA-C3CC-4890-A2D2-92CE856F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293" y="3885501"/>
            <a:ext cx="7105656" cy="7477772"/>
          </a:xfrm>
          <a:prstGeom prst="rect">
            <a:avLst/>
          </a:prstGeom>
        </p:spPr>
      </p:pic>
      <p:pic>
        <p:nvPicPr>
          <p:cNvPr id="6" name="图片 5">
            <a:extLst>
              <a:ext uri="{FF2B5EF4-FFF2-40B4-BE49-F238E27FC236}">
                <a16:creationId xmlns:a16="http://schemas.microsoft.com/office/drawing/2014/main" id="{769F1DF8-6691-49CE-B53A-33525F696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775" y="3885496"/>
            <a:ext cx="7160066" cy="6695822"/>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533D81A5-996D-4DE8-A6FE-9CBD153036F2}"/>
              </a:ext>
            </a:extLst>
          </p:cNvPr>
          <p:cNvSpPr txBox="1"/>
          <p:nvPr/>
        </p:nvSpPr>
        <p:spPr>
          <a:xfrm>
            <a:off x="1626820" y="2546847"/>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负载均衡</a:t>
            </a:r>
          </a:p>
        </p:txBody>
      </p:sp>
      <p:sp>
        <p:nvSpPr>
          <p:cNvPr id="21" name="文本框 20">
            <a:extLst>
              <a:ext uri="{FF2B5EF4-FFF2-40B4-BE49-F238E27FC236}">
                <a16:creationId xmlns:a16="http://schemas.microsoft.com/office/drawing/2014/main" id="{D5E5D790-E981-4BCF-8CB6-5F078D0A92E7}"/>
              </a:ext>
            </a:extLst>
          </p:cNvPr>
          <p:cNvSpPr txBox="1"/>
          <p:nvPr/>
        </p:nvSpPr>
        <p:spPr>
          <a:xfrm>
            <a:off x="9404172" y="2546847"/>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读写分离</a:t>
            </a:r>
          </a:p>
        </p:txBody>
      </p:sp>
      <p:sp>
        <p:nvSpPr>
          <p:cNvPr id="11" name="文本框 10">
            <a:extLst>
              <a:ext uri="{FF2B5EF4-FFF2-40B4-BE49-F238E27FC236}">
                <a16:creationId xmlns:a16="http://schemas.microsoft.com/office/drawing/2014/main" id="{9FDD0E60-B9AB-42E6-8B1E-E734390E2DB2}"/>
              </a:ext>
            </a:extLst>
          </p:cNvPr>
          <p:cNvSpPr txBox="1"/>
          <p:nvPr/>
        </p:nvSpPr>
        <p:spPr>
          <a:xfrm>
            <a:off x="17080980" y="2546847"/>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多级缓存</a:t>
            </a:r>
          </a:p>
        </p:txBody>
      </p:sp>
      <p:sp>
        <p:nvSpPr>
          <p:cNvPr id="12" name="箭头: 右 11">
            <a:extLst>
              <a:ext uri="{FF2B5EF4-FFF2-40B4-BE49-F238E27FC236}">
                <a16:creationId xmlns:a16="http://schemas.microsoft.com/office/drawing/2014/main" id="{43F66C6F-F02C-41C5-8B81-428C955AEBC4}"/>
              </a:ext>
            </a:extLst>
          </p:cNvPr>
          <p:cNvSpPr/>
          <p:nvPr/>
        </p:nvSpPr>
        <p:spPr>
          <a:xfrm rot="10800000" flipH="1">
            <a:off x="7078780" y="693091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13" name="箭头: 右 12">
            <a:extLst>
              <a:ext uri="{FF2B5EF4-FFF2-40B4-BE49-F238E27FC236}">
                <a16:creationId xmlns:a16="http://schemas.microsoft.com/office/drawing/2014/main" id="{A3C00BD1-EAD0-49C0-8668-A3C2EE3E1050}"/>
              </a:ext>
            </a:extLst>
          </p:cNvPr>
          <p:cNvSpPr/>
          <p:nvPr/>
        </p:nvSpPr>
        <p:spPr>
          <a:xfrm rot="10800000" flipH="1">
            <a:off x="14725149" y="6897577"/>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260075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0" grpId="0"/>
      <p:bldP spid="21" grpId="0"/>
      <p:bldP spid="11" grpId="0"/>
      <p:bldP spid="12" grpId="0" animBg="1"/>
      <p:bldP spid="1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2469468" y="2119319"/>
            <a:ext cx="18100455" cy="8002191"/>
          </a:xfrm>
          <a:prstGeom prst="rect">
            <a:avLst/>
          </a:prstGeom>
        </p:spPr>
        <p:txBody>
          <a:bodyPr wrap="square">
            <a:spAutoFit/>
          </a:bodyPr>
          <a:lstStyle/>
          <a:p>
            <a:r>
              <a:rPr lang="zh-CN" altLang="en-US" sz="6425" b="1" dirty="0">
                <a:solidFill>
                  <a:srgbClr val="D67A71"/>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2908691" y="5274166"/>
          <a:ext cx="16535560" cy="6077883"/>
        </p:xfrm>
        <a:graphic>
          <a:graphicData uri="http://schemas.openxmlformats.org/drawingml/2006/table">
            <a:tbl>
              <a:tblPr>
                <a:tableStyleId>{7DF18680-E054-41AD-8BC1-D1AEF772440D}</a:tableStyleId>
              </a:tblPr>
              <a:tblGrid>
                <a:gridCol w="4328544">
                  <a:extLst>
                    <a:ext uri="{9D8B030D-6E8A-4147-A177-3AD203B41FA5}">
                      <a16:colId xmlns:a16="http://schemas.microsoft.com/office/drawing/2014/main" val="819329025"/>
                    </a:ext>
                  </a:extLst>
                </a:gridCol>
                <a:gridCol w="5661415">
                  <a:extLst>
                    <a:ext uri="{9D8B030D-6E8A-4147-A177-3AD203B41FA5}">
                      <a16:colId xmlns:a16="http://schemas.microsoft.com/office/drawing/2014/main" val="630694179"/>
                    </a:ext>
                  </a:extLst>
                </a:gridCol>
                <a:gridCol w="6545601">
                  <a:extLst>
                    <a:ext uri="{9D8B030D-6E8A-4147-A177-3AD203B41FA5}">
                      <a16:colId xmlns:a16="http://schemas.microsoft.com/office/drawing/2014/main" val="2926389056"/>
                    </a:ext>
                  </a:extLst>
                </a:gridCol>
              </a:tblGrid>
              <a:tr h="868269">
                <a:tc>
                  <a:txBody>
                    <a:bodyPr/>
                    <a:lstStyle/>
                    <a:p>
                      <a:pPr algn="l" fontAlgn="b"/>
                      <a:r>
                        <a:rPr lang="en-US" sz="3800" u="none" strike="noStrike" dirty="0">
                          <a:solidFill>
                            <a:schemeClr val="bg1"/>
                          </a:solidFill>
                          <a:effectLst/>
                        </a:rPr>
                        <a:t>MQ </a:t>
                      </a:r>
                      <a:r>
                        <a:rPr lang="zh-CN" altLang="en-US" sz="3800" u="none" strike="noStrike" dirty="0">
                          <a:solidFill>
                            <a:schemeClr val="bg1"/>
                          </a:solidFill>
                          <a:effectLst/>
                        </a:rPr>
                        <a:t>的应用</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sz="3800" u="none" strike="noStrike">
                          <a:solidFill>
                            <a:schemeClr val="bg1"/>
                          </a:solidFill>
                          <a:effectLst/>
                        </a:rPr>
                        <a:t>MQ </a:t>
                      </a:r>
                      <a:r>
                        <a:rPr lang="zh-CN" altLang="en-US" sz="3800" u="none" strike="noStrike">
                          <a:solidFill>
                            <a:schemeClr val="bg1"/>
                          </a:solidFill>
                          <a:effectLst/>
                        </a:rPr>
                        <a:t>的缺点</a:t>
                      </a:r>
                      <a:endParaRPr lang="zh-CN" altLang="en-US" sz="3800" b="0" i="0" u="none" strike="noStrike">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altLang="zh-CN" sz="3800" u="none" strike="noStrike" dirty="0">
                          <a:solidFill>
                            <a:schemeClr val="bg1"/>
                          </a:solidFill>
                          <a:effectLst/>
                        </a:rPr>
                        <a:t>MQ </a:t>
                      </a:r>
                      <a:r>
                        <a:rPr lang="zh-CN" altLang="en-US" sz="3800" u="none" strike="noStrike" dirty="0">
                          <a:solidFill>
                            <a:schemeClr val="bg1"/>
                          </a:solidFill>
                          <a:effectLst/>
                        </a:rPr>
                        <a:t>面临的技术挑战</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extLst>
                  <a:ext uri="{0D108BD9-81ED-4DB2-BD59-A6C34878D82A}">
                    <a16:rowId xmlns:a16="http://schemas.microsoft.com/office/drawing/2014/main" val="2838389533"/>
                  </a:ext>
                </a:extLst>
              </a:tr>
              <a:tr h="868269">
                <a:tc>
                  <a:txBody>
                    <a:bodyPr/>
                    <a:lstStyle/>
                    <a:p>
                      <a:pPr algn="l" fontAlgn="b"/>
                      <a:r>
                        <a:rPr lang="zh-CN" altLang="en-US" sz="3800" u="none" strike="noStrike" dirty="0">
                          <a:effectLst/>
                        </a:rPr>
                        <a:t>系统间通信</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系统可用性降低</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重复消费</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2825655799"/>
                  </a:ext>
                </a:extLst>
              </a:tr>
              <a:tr h="868269">
                <a:tc>
                  <a:txBody>
                    <a:bodyPr/>
                    <a:lstStyle/>
                    <a:p>
                      <a:pPr algn="l" fontAlgn="b"/>
                      <a:r>
                        <a:rPr lang="zh-CN" altLang="en-US" sz="3800" u="none" strike="noStrike">
                          <a:effectLst/>
                        </a:rPr>
                        <a:t>异步处理</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系统复杂度升高</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消息丢失</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55854224"/>
                  </a:ext>
                </a:extLst>
              </a:tr>
              <a:tr h="868269">
                <a:tc>
                  <a:txBody>
                    <a:bodyPr/>
                    <a:lstStyle/>
                    <a:p>
                      <a:pPr algn="l" fontAlgn="b"/>
                      <a:r>
                        <a:rPr lang="zh-CN" altLang="en-US" sz="3800" u="none" strike="noStrike">
                          <a:effectLst/>
                        </a:rPr>
                        <a:t>系统解耦</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数据一致性问题</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消息的顺序性</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24428124"/>
                  </a:ext>
                </a:extLst>
              </a:tr>
              <a:tr h="868269">
                <a:tc>
                  <a:txBody>
                    <a:bodyPr/>
                    <a:lstStyle/>
                    <a:p>
                      <a:pPr algn="l" fontAlgn="b"/>
                      <a:r>
                        <a:rPr lang="zh-CN" altLang="en-US" sz="3800" u="none" strike="noStrike">
                          <a:effectLst/>
                        </a:rPr>
                        <a:t>流量削峰</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消息积压</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4011644415"/>
                  </a:ext>
                </a:extLst>
              </a:tr>
              <a:tr h="868269">
                <a:tc>
                  <a:txBody>
                    <a:bodyPr/>
                    <a:lstStyle/>
                    <a:p>
                      <a:pPr algn="l" fontAlgn="b"/>
                      <a:r>
                        <a:rPr lang="zh-CN" altLang="en-US" sz="3800" u="none" strike="noStrike">
                          <a:effectLst/>
                        </a:rPr>
                        <a:t>传输缓冲</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032713187"/>
                  </a:ext>
                </a:extLst>
              </a:tr>
              <a:tr h="868269">
                <a:tc>
                  <a:txBody>
                    <a:bodyPr/>
                    <a:lstStyle/>
                    <a:p>
                      <a:pPr algn="l" fontAlgn="b"/>
                      <a:r>
                        <a:rPr lang="zh-CN" altLang="en-US" sz="3800" u="none" strike="noStrike">
                          <a:effectLst/>
                        </a:rPr>
                        <a:t>最终一致性</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　</a:t>
                      </a:r>
                      <a:endParaRPr lang="zh-CN" altLang="en-US" sz="3800" b="0" i="0" u="none" strike="noStrike" dirty="0">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2685151"/>
            <a:ext cx="7880126" cy="3795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389" y="6507134"/>
            <a:ext cx="6447051" cy="62841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6998" y="2804543"/>
            <a:ext cx="8086681" cy="38219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3559" y="7585196"/>
            <a:ext cx="7880126" cy="496951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15296721"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4305013"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15743996" y="2869387"/>
            <a:ext cx="5128327"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4466085" y="2578249"/>
            <a:ext cx="2093795" cy="2069797"/>
          </a:xfrm>
          <a:prstGeom prst="rect">
            <a:avLst/>
          </a:prstGeom>
        </p:spPr>
        <p:txBody>
          <a:bodyPr wrap="squar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745" y="3741109"/>
            <a:ext cx="3215264" cy="7280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04" y="3512518"/>
            <a:ext cx="6429867" cy="728280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2926" y="4141341"/>
            <a:ext cx="10728355" cy="516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122" y="2990519"/>
            <a:ext cx="13604380" cy="733361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2947059" y="10463482"/>
            <a:ext cx="17283280" cy="2123658"/>
          </a:xfrm>
          <a:prstGeom prst="rect">
            <a:avLst/>
          </a:prstGeom>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3447102" y="1847965"/>
            <a:ext cx="16159552"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11862919" y="3758836"/>
            <a:ext cx="10786757" cy="8713154"/>
          </a:xfrm>
          <a:prstGeom prst="rect">
            <a:avLst/>
          </a:prstGeom>
        </p:spPr>
        <p:txBody>
          <a:bodyPr wrap="square">
            <a:spAutoFit/>
          </a:bodyPr>
          <a:lstStyle/>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0277"/>
            <a:ext cx="12120581" cy="677048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2560059" y="2168875"/>
            <a:ext cx="1790522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a:t>
            </a:r>
            <a:r>
              <a:rPr lang="zh-CN" altLang="en-US" sz="4535"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3141669" y="1938058"/>
            <a:ext cx="1674144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3772973"/>
            <a:ext cx="13147419" cy="64751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13636183" y="3500917"/>
            <a:ext cx="9071906" cy="8234305"/>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3779"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3779" b="1" dirty="0">
              <a:solidFill>
                <a:srgbClr val="788BA9"/>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3779"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779" b="1" dirty="0">
                <a:solidFill>
                  <a:srgbClr val="788BA9"/>
                </a:solidFill>
                <a:latin typeface="微软雅黑" panose="020B0503020204020204" pitchFamily="34" charset="-122"/>
                <a:ea typeface="微软雅黑" panose="020B0503020204020204" pitchFamily="34" charset="-122"/>
                <a:cs typeface="+mn-ea"/>
              </a:rPr>
              <a:t>Kafka </a:t>
            </a:r>
            <a:r>
              <a:rPr lang="zh-CN" altLang="en-US" sz="3779" b="1" dirty="0">
                <a:solidFill>
                  <a:srgbClr val="788BA9"/>
                </a:solidFill>
                <a:latin typeface="微软雅黑" panose="020B0503020204020204" pitchFamily="34" charset="-122"/>
                <a:ea typeface="微软雅黑" panose="020B0503020204020204" pitchFamily="34" charset="-122"/>
                <a:cs typeface="+mn-ea"/>
              </a:rPr>
              <a:t>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3779"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3779"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epoch </a:t>
            </a:r>
            <a:r>
              <a:rPr lang="zh-CN" altLang="en-US" sz="3779"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14" y="2905880"/>
            <a:ext cx="12038560" cy="8598971"/>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12548828" y="2905883"/>
            <a:ext cx="10001796" cy="9216882"/>
          </a:xfrm>
          <a:prstGeom prst="rect">
            <a:avLst/>
          </a:prstGeom>
          <a:noFill/>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MapReduce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sz="4000" b="1" dirty="0">
                <a:solidFill>
                  <a:srgbClr val="D67A71"/>
                </a:solidFill>
                <a:latin typeface="微软雅黑" panose="020B0503020204020204" pitchFamily="34" charset="-122"/>
                <a:ea typeface="微软雅黑" panose="020B0503020204020204" pitchFamily="34" charset="-122"/>
                <a:cs typeface="+mn-ea"/>
              </a:rPr>
              <a:t>分而治之</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M</a:t>
            </a:r>
            <a:r>
              <a:rPr lang="zh-CN" altLang="en-US" sz="4000" b="1" dirty="0">
                <a:solidFill>
                  <a:srgbClr val="788BA9"/>
                </a:solidFill>
                <a:latin typeface="微软雅黑" panose="020B0503020204020204" pitchFamily="34" charset="-122"/>
                <a:ea typeface="微软雅黑" panose="020B0503020204020204" pitchFamily="34" charset="-122"/>
                <a:cs typeface="+mn-ea"/>
              </a:rPr>
              <a:t>ap 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R</a:t>
            </a:r>
            <a:r>
              <a:rPr lang="zh-CN" altLang="en-US" sz="4000"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Shuffle </a:t>
            </a:r>
            <a:r>
              <a:rPr lang="zh-CN" altLang="en-US" sz="4000" b="1" dirty="0">
                <a:solidFill>
                  <a:srgbClr val="788BA9"/>
                </a:solidFill>
                <a:latin typeface="微软雅黑" panose="020B0503020204020204" pitchFamily="34" charset="-122"/>
                <a:ea typeface="微软雅黑" panose="020B0503020204020204" pitchFamily="34" charset="-122"/>
                <a:cs typeface="+mn-ea"/>
              </a:rPr>
              <a:t>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82767" y="8895416"/>
            <a:ext cx="14387419" cy="340891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2236326" y="1872494"/>
            <a:ext cx="17320978" cy="6740307"/>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2236320" y="2321720"/>
            <a:ext cx="17320978" cy="9325630"/>
          </a:xfrm>
          <a:prstGeom prst="rect">
            <a:avLst/>
          </a:prstGeom>
          <a:noFill/>
        </p:spPr>
        <p:txBody>
          <a:bodyPr wrap="square">
            <a:spAutoFit/>
          </a:bodyPr>
          <a:lstStyle/>
          <a:p>
            <a:r>
              <a:rPr lang="zh-CN" altLang="en-US" sz="4000"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数据写入</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流式计算</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 y="3801849"/>
            <a:ext cx="11293157" cy="645702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11746226" y="1201807"/>
            <a:ext cx="9966901" cy="10556736"/>
          </a:xfrm>
          <a:prstGeom prst="rect">
            <a:avLst/>
          </a:prstGeom>
          <a:noFill/>
        </p:spPr>
        <p:txBody>
          <a:bodyPr wrap="square">
            <a:spAutoFit/>
          </a:bodyPr>
          <a:lstStyle/>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000" b="1" dirty="0">
                <a:solidFill>
                  <a:srgbClr val="D67A71"/>
                </a:solidFill>
                <a:latin typeface="微软雅黑" panose="020B0503020204020204" pitchFamily="34" charset="-122"/>
                <a:ea typeface="微软雅黑" panose="020B0503020204020204" pitchFamily="34" charset="-122"/>
                <a:cs typeface="+mn-ea"/>
              </a:rPr>
              <a:t>YARN </a:t>
            </a:r>
            <a:r>
              <a:rPr lang="zh-CN" altLang="en-US" sz="4000"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5E6ABBB5-3DD6-48FA-B844-FC458941D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922" y="2207468"/>
            <a:ext cx="9052830" cy="9648564"/>
          </a:xfrm>
          <a:prstGeom prst="rect">
            <a:avLst/>
          </a:prstGeom>
        </p:spPr>
      </p:pic>
      <p:pic>
        <p:nvPicPr>
          <p:cNvPr id="23" name="图片 22">
            <a:extLst>
              <a:ext uri="{FF2B5EF4-FFF2-40B4-BE49-F238E27FC236}">
                <a16:creationId xmlns:a16="http://schemas.microsoft.com/office/drawing/2014/main" id="{0241A99A-276E-478C-ADE4-B86284ACB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3416" y="2128630"/>
            <a:ext cx="9176910" cy="10831373"/>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18">
            <a:extLst>
              <a:ext uri="{FF2B5EF4-FFF2-40B4-BE49-F238E27FC236}">
                <a16:creationId xmlns:a16="http://schemas.microsoft.com/office/drawing/2014/main" id="{7A2D3547-595A-490E-A376-4B5F39424075}"/>
              </a:ext>
            </a:extLst>
          </p:cNvPr>
          <p:cNvSpPr txBox="1"/>
          <p:nvPr/>
        </p:nvSpPr>
        <p:spPr>
          <a:xfrm>
            <a:off x="3930759" y="1853392"/>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业务拆分</a:t>
            </a:r>
          </a:p>
        </p:txBody>
      </p:sp>
      <p:sp>
        <p:nvSpPr>
          <p:cNvPr id="22" name="文本框 21">
            <a:extLst>
              <a:ext uri="{FF2B5EF4-FFF2-40B4-BE49-F238E27FC236}">
                <a16:creationId xmlns:a16="http://schemas.microsoft.com/office/drawing/2014/main" id="{285A17EE-EF2E-4C11-8E4B-05BA70D51C22}"/>
              </a:ext>
            </a:extLst>
          </p:cNvPr>
          <p:cNvSpPr txBox="1"/>
          <p:nvPr/>
        </p:nvSpPr>
        <p:spPr>
          <a:xfrm>
            <a:off x="13816952" y="1853392"/>
            <a:ext cx="4085910" cy="557717"/>
          </a:xfrm>
          <a:prstGeom prst="rect">
            <a:avLst/>
          </a:prstGeom>
          <a:noFill/>
        </p:spPr>
        <p:txBody>
          <a:bodyPr vert="horz" wrap="square">
            <a:spAutoFit/>
          </a:bodyPr>
          <a:lstStyle/>
          <a:p>
            <a:pPr algn="ctr"/>
            <a:r>
              <a:rPr lang="zh-CN" altLang="en-US" sz="3024" b="1" dirty="0">
                <a:solidFill>
                  <a:srgbClr val="788BA9"/>
                </a:solidFill>
                <a:latin typeface="+mn-ea"/>
                <a:cs typeface="+mn-ea"/>
              </a:rPr>
              <a:t>分库分表</a:t>
            </a:r>
          </a:p>
        </p:txBody>
      </p:sp>
      <p:sp>
        <p:nvSpPr>
          <p:cNvPr id="29" name="箭头: 右 28">
            <a:extLst>
              <a:ext uri="{FF2B5EF4-FFF2-40B4-BE49-F238E27FC236}">
                <a16:creationId xmlns:a16="http://schemas.microsoft.com/office/drawing/2014/main" id="{AE720062-47BE-47A1-BC7D-6208CCA54CE8}"/>
              </a:ext>
            </a:extLst>
          </p:cNvPr>
          <p:cNvSpPr/>
          <p:nvPr/>
        </p:nvSpPr>
        <p:spPr>
          <a:xfrm rot="10800000" flipH="1">
            <a:off x="10592453"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Tree>
    <p:extLst>
      <p:ext uri="{BB962C8B-B14F-4D97-AF65-F5344CB8AC3E}">
        <p14:creationId xmlns:p14="http://schemas.microsoft.com/office/powerpoint/2010/main" val="126230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19" grpId="0"/>
      <p:bldP spid="22" grpId="0"/>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8"/>
            <a:ext cx="8807728" cy="4912350"/>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11076576" y="5656421"/>
            <a:ext cx="1765520" cy="3505977"/>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9138399" y="2860550"/>
            <a:ext cx="1339457" cy="41214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10307986" y="3643066"/>
            <a:ext cx="1648561" cy="517960"/>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12123633" y="3579011"/>
            <a:ext cx="3063207" cy="710106"/>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9149541" y="2782585"/>
            <a:ext cx="3077130" cy="718461"/>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10962403" y="2988648"/>
            <a:ext cx="2748531" cy="545807"/>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10335835" y="3420288"/>
            <a:ext cx="3414081" cy="977442"/>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9138401" y="2857765"/>
            <a:ext cx="1325534" cy="41214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8862715" y="2888405"/>
            <a:ext cx="1837925" cy="2486765"/>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9951541" y="3601289"/>
            <a:ext cx="1648561" cy="3244212"/>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11591750" y="4113680"/>
            <a:ext cx="2369808" cy="2829288"/>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12360338" y="5829075"/>
            <a:ext cx="1991084" cy="2639926"/>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13421315" y="4041278"/>
            <a:ext cx="1395153" cy="2820933"/>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8408801" y="4238999"/>
            <a:ext cx="1339457" cy="3104977"/>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8840437" y="5522761"/>
            <a:ext cx="2252847" cy="3113330"/>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9912" y="3100044"/>
            <a:ext cx="2898905" cy="9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14081304" y="7201947"/>
            <a:ext cx="243107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6921756" y="2832703"/>
            <a:ext cx="2367022" cy="902253"/>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6331389" y="5628574"/>
            <a:ext cx="2431072"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7668064" y="7781171"/>
            <a:ext cx="2433856"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2895035" y="1860507"/>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4400" b="1" dirty="0">
                <a:solidFill>
                  <a:srgbClr val="445469"/>
                </a:solidFill>
                <a:sym typeface="Arial" panose="020B0604020202020204" pitchFamily="34" charset="0"/>
              </a:rPr>
              <a:t>分布式缓存</a:t>
            </a:r>
            <a:endParaRPr lang="en-US" altLang="zh-CN" sz="44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700000" y="2763084"/>
            <a:ext cx="5620256"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2332302" y="4607155"/>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4400" b="1" dirty="0">
                <a:solidFill>
                  <a:srgbClr val="445469"/>
                </a:solidFill>
                <a:sym typeface="Arial" panose="020B0604020202020204" pitchFamily="34" charset="0"/>
              </a:rPr>
              <a:t>分布式计算</a:t>
            </a:r>
            <a:endParaRPr lang="en-US" altLang="zh-CN" sz="44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311134" y="5403010"/>
            <a:ext cx="54298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3854597" y="6935977"/>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4400" b="1" dirty="0">
                <a:solidFill>
                  <a:srgbClr val="445469"/>
                </a:solidFill>
                <a:sym typeface="Arial" panose="020B0604020202020204" pitchFamily="34" charset="0"/>
              </a:rPr>
              <a:t>分布式调度</a:t>
            </a:r>
            <a:endParaRPr lang="en-US" altLang="zh-CN" sz="44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693671" y="7814588"/>
            <a:ext cx="547871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17276782" y="2275338"/>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400" b="1" dirty="0">
                <a:solidFill>
                  <a:srgbClr val="445469"/>
                </a:solidFill>
                <a:sym typeface="Arial" panose="020B0604020202020204" pitchFamily="34" charset="0"/>
              </a:rPr>
              <a:t>分布式事务</a:t>
            </a:r>
            <a:endParaRPr lang="en-US" altLang="zh-CN" sz="44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17375636" y="3183581"/>
            <a:ext cx="446836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17216911" y="6258869"/>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400" b="1" dirty="0">
                <a:solidFill>
                  <a:srgbClr val="445469"/>
                </a:solidFill>
                <a:sym typeface="Arial" panose="020B0604020202020204" pitchFamily="34" charset="0"/>
              </a:rPr>
              <a:t>分布式通信</a:t>
            </a:r>
            <a:endParaRPr lang="en-US" altLang="zh-CN" sz="44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17216909" y="7193597"/>
            <a:ext cx="46270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Tree>
    <p:extLst>
      <p:ext uri="{BB962C8B-B14F-4D97-AF65-F5344CB8AC3E}">
        <p14:creationId xmlns:p14="http://schemas.microsoft.com/office/powerpoint/2010/main" val="1835936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6F7A5186-CA6E-4587-86A2-3AC82D2D2BBC}"/>
              </a:ext>
            </a:extLst>
          </p:cNvPr>
          <p:cNvCxnSpPr/>
          <p:nvPr/>
        </p:nvCxnSpPr>
        <p:spPr>
          <a:xfrm>
            <a:off x="0" y="3984241"/>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3965736"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64298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632504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13229492"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1005073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1573279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18501611" y="3871520"/>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21004911" y="3720080"/>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1020021" y="3271751"/>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2317812" y="3271751"/>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4212893" y="4142033"/>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5010799" y="4067604"/>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4814571" y="5372036"/>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6705410" y="3107968"/>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8754968" y="3113071"/>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8585936" y="3021757"/>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10211717" y="3957938"/>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10831082" y="4118672"/>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10541873" y="4740557"/>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13499999" y="2877278"/>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17411990" y="2857377"/>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16989554" y="2622520"/>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16080318" y="4100444"/>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18413521" y="4067600"/>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984385" y="507331"/>
            <a:ext cx="3815991" cy="830997"/>
          </a:xfrm>
          <a:prstGeom prst="rect">
            <a:avLst/>
          </a:prstGeom>
        </p:spPr>
        <p:txBody>
          <a:bodyPr wrap="square">
            <a:spAutoFit/>
          </a:bodyPr>
          <a:lstStyle/>
          <a:p>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2263201" y="3232973"/>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16163653" y="5231366"/>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9354306" y="535393"/>
            <a:ext cx="3908666"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4851039" y="5743408"/>
            <a:ext cx="3912304" cy="830997"/>
          </a:xfrm>
          <a:prstGeom prst="rect">
            <a:avLst/>
          </a:prstGeom>
        </p:spPr>
        <p:txBody>
          <a:bodyPr wrap="square">
            <a:spAutoFit/>
          </a:bodyPr>
          <a:lstStyle/>
          <a:p>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18485999" y="535393"/>
            <a:ext cx="4179644" cy="830997"/>
          </a:xfrm>
          <a:prstGeom prst="rect">
            <a:avLst/>
          </a:prstGeom>
        </p:spPr>
        <p:txBody>
          <a:bodyPr wrap="square">
            <a:spAutoFit/>
          </a:bodyPr>
          <a:lstStyle/>
          <a:p>
            <a:pPr algn="ctr"/>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应用</a:t>
            </a:r>
          </a:p>
        </p:txBody>
      </p:sp>
      <p:sp>
        <p:nvSpPr>
          <p:cNvPr id="69" name="矩形 68">
            <a:extLst>
              <a:ext uri="{FF2B5EF4-FFF2-40B4-BE49-F238E27FC236}">
                <a16:creationId xmlns:a16="http://schemas.microsoft.com/office/drawing/2014/main" id="{F08A9DD6-3780-428E-B495-1FDB42AE3780}"/>
              </a:ext>
            </a:extLst>
          </p:cNvPr>
          <p:cNvSpPr/>
          <p:nvPr/>
        </p:nvSpPr>
        <p:spPr>
          <a:xfrm>
            <a:off x="13924515" y="5725754"/>
            <a:ext cx="4143280" cy="830997"/>
          </a:xfrm>
          <a:prstGeom prst="rect">
            <a:avLst/>
          </a:prstGeom>
        </p:spPr>
        <p:txBody>
          <a:bodyPr wrap="square">
            <a:spAutoFit/>
          </a:bodyPr>
          <a:lstStyle/>
          <a:p>
            <a:pPr algn="ctr"/>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5161014" y="6732938"/>
            <a:ext cx="2977097" cy="707886"/>
          </a:xfrm>
          <a:prstGeom prst="rect">
            <a:avLst/>
          </a:prstGeom>
        </p:spPr>
        <p:txBody>
          <a:bodyPr wrap="none">
            <a:spAutoFit/>
          </a:bodyPr>
          <a:lstStyle/>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8879182" y="1474646"/>
            <a:ext cx="4334693"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12642310" y="6788777"/>
            <a:ext cx="6995755"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18149522" y="1453060"/>
            <a:ext cx="4817116"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287503" y="1453055"/>
            <a:ext cx="5336230"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nvGrpSpPr>
          <p:cNvPr id="58" name="组合 57">
            <a:extLst>
              <a:ext uri="{FF2B5EF4-FFF2-40B4-BE49-F238E27FC236}">
                <a16:creationId xmlns:a16="http://schemas.microsoft.com/office/drawing/2014/main" id="{F369F774-6944-499C-9F82-0BF0D1E9B733}"/>
              </a:ext>
            </a:extLst>
          </p:cNvPr>
          <p:cNvGrpSpPr/>
          <p:nvPr/>
        </p:nvGrpSpPr>
        <p:grpSpPr>
          <a:xfrm>
            <a:off x="-407951" y="8148598"/>
            <a:ext cx="8807728" cy="4912350"/>
            <a:chOff x="-292080" y="3918856"/>
            <a:chExt cx="5237678" cy="3024065"/>
          </a:xfrm>
        </p:grpSpPr>
        <p:sp>
          <p:nvSpPr>
            <p:cNvPr id="59" name="椭圆 58">
              <a:extLst>
                <a:ext uri="{FF2B5EF4-FFF2-40B4-BE49-F238E27FC236}">
                  <a16:creationId xmlns:a16="http://schemas.microsoft.com/office/drawing/2014/main" id="{A9F250D2-6F57-4150-864C-3568BB016A5E}"/>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0" name="椭圆 59">
              <a:extLst>
                <a:ext uri="{FF2B5EF4-FFF2-40B4-BE49-F238E27FC236}">
                  <a16:creationId xmlns:a16="http://schemas.microsoft.com/office/drawing/2014/main" id="{EA3A51A4-D227-418E-BB2F-293BA41D78A7}"/>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61" name="组合 60">
              <a:extLst>
                <a:ext uri="{FF2B5EF4-FFF2-40B4-BE49-F238E27FC236}">
                  <a16:creationId xmlns:a16="http://schemas.microsoft.com/office/drawing/2014/main" id="{89513401-CDB6-4939-9E80-37067B36FB23}"/>
                </a:ext>
              </a:extLst>
            </p:cNvPr>
            <p:cNvGrpSpPr/>
            <p:nvPr/>
          </p:nvGrpSpPr>
          <p:grpSpPr>
            <a:xfrm>
              <a:off x="-292080" y="3918856"/>
              <a:ext cx="4403525" cy="3024065"/>
              <a:chOff x="-292080" y="3342572"/>
              <a:chExt cx="5242689" cy="3600350"/>
            </a:xfrm>
          </p:grpSpPr>
          <p:sp>
            <p:nvSpPr>
              <p:cNvPr id="68" name="任意多边形 2">
                <a:extLst>
                  <a:ext uri="{FF2B5EF4-FFF2-40B4-BE49-F238E27FC236}">
                    <a16:creationId xmlns:a16="http://schemas.microsoft.com/office/drawing/2014/main" id="{55EF41E1-7BE6-4E3F-B96B-3C058EF5E54D}"/>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3" name="任意多边形 3">
                <a:extLst>
                  <a:ext uri="{FF2B5EF4-FFF2-40B4-BE49-F238E27FC236}">
                    <a16:creationId xmlns:a16="http://schemas.microsoft.com/office/drawing/2014/main" id="{C5AA7EE0-94DB-44B6-9878-0443966A0B25}"/>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椭圆 73">
                <a:extLst>
                  <a:ext uri="{FF2B5EF4-FFF2-40B4-BE49-F238E27FC236}">
                    <a16:creationId xmlns:a16="http://schemas.microsoft.com/office/drawing/2014/main" id="{7AD12D99-0ADB-4354-89C8-0F2E56B45DEB}"/>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5" name="椭圆 74">
                <a:extLst>
                  <a:ext uri="{FF2B5EF4-FFF2-40B4-BE49-F238E27FC236}">
                    <a16:creationId xmlns:a16="http://schemas.microsoft.com/office/drawing/2014/main" id="{EF98BA5D-15F8-45E5-90B0-CF018AA7F0E5}"/>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6" name="椭圆 75">
                <a:extLst>
                  <a:ext uri="{FF2B5EF4-FFF2-40B4-BE49-F238E27FC236}">
                    <a16:creationId xmlns:a16="http://schemas.microsoft.com/office/drawing/2014/main" id="{33940EBB-2B0F-4A6D-857D-390F5806FDC4}"/>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7" name="椭圆 76">
                <a:extLst>
                  <a:ext uri="{FF2B5EF4-FFF2-40B4-BE49-F238E27FC236}">
                    <a16:creationId xmlns:a16="http://schemas.microsoft.com/office/drawing/2014/main" id="{0A6780FF-F808-4919-85F5-98A4992679F2}"/>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8" name="文本框 77">
                <a:extLst>
                  <a:ext uri="{FF2B5EF4-FFF2-40B4-BE49-F238E27FC236}">
                    <a16:creationId xmlns:a16="http://schemas.microsoft.com/office/drawing/2014/main" id="{D453B609-FCD3-454A-9606-49B7A107C60C}"/>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79" name="Freeform 124">
                <a:extLst>
                  <a:ext uri="{FF2B5EF4-FFF2-40B4-BE49-F238E27FC236}">
                    <a16:creationId xmlns:a16="http://schemas.microsoft.com/office/drawing/2014/main" id="{CA451A90-4B67-474D-8BD1-2E2907D878EC}"/>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665539" y="2114901"/>
            <a:ext cx="10355950" cy="10854125"/>
          </a:xfrm>
          <a:prstGeom prst="rect">
            <a:avLst/>
          </a:prstGeom>
          <a:noFill/>
        </p:spPr>
        <p:txBody>
          <a:bodyPr wrap="square">
            <a:spAutoFit/>
          </a:bodyPr>
          <a:lstStyle/>
          <a:p>
            <a:r>
              <a:rPr lang="zh-CN" altLang="en-US" sz="6425" b="1" dirty="0">
                <a:solidFill>
                  <a:srgbClr val="D67A71"/>
                </a:solidFill>
                <a:latin typeface="+mn-ea"/>
              </a:rPr>
              <a:t>分布式理论</a:t>
            </a:r>
            <a:endParaRPr lang="en-US" altLang="zh-CN" sz="6425" b="1" dirty="0">
              <a:solidFill>
                <a:srgbClr val="D67A71"/>
              </a:solidFill>
              <a:latin typeface="+mn-ea"/>
            </a:endParaRPr>
          </a:p>
          <a:p>
            <a:pPr marL="539997" indent="-539997">
              <a:buFont typeface="Wingdings" panose="05000000000000000000" pitchFamily="2" charset="2"/>
              <a:buChar char="l"/>
            </a:pPr>
            <a:r>
              <a:rPr lang="en-US" altLang="zh-CN" sz="3024" dirty="0">
                <a:latin typeface="+mn-ea"/>
              </a:rPr>
              <a:t>Time, Clocks, and the Ordering of Events in a Distributed System</a:t>
            </a:r>
          </a:p>
          <a:p>
            <a:pPr marL="539997" indent="-539997">
              <a:buFont typeface="Wingdings" panose="05000000000000000000" pitchFamily="2" charset="2"/>
              <a:buChar char="l"/>
            </a:pPr>
            <a:r>
              <a:rPr lang="en-US" altLang="zh-CN" sz="3024" dirty="0">
                <a:latin typeface="+mn-ea"/>
              </a:rPr>
              <a:t>The Byzantine Generals Problem</a:t>
            </a:r>
          </a:p>
          <a:p>
            <a:pPr marL="539997" indent="-539997">
              <a:buFont typeface="Wingdings" panose="05000000000000000000" pitchFamily="2" charset="2"/>
              <a:buChar char="l"/>
            </a:pPr>
            <a:r>
              <a:rPr lang="en-US" altLang="zh-CN" sz="3024" dirty="0">
                <a:latin typeface="+mn-ea"/>
              </a:rPr>
              <a:t>Brewer’s Conjecture and the Feasibility of Consistent, Available, Partition-Tolerant Web Services</a:t>
            </a:r>
          </a:p>
          <a:p>
            <a:pPr marL="539997" indent="-539997">
              <a:buFont typeface="Wingdings" panose="05000000000000000000" pitchFamily="2" charset="2"/>
              <a:buChar char="l"/>
            </a:pPr>
            <a:r>
              <a:rPr lang="en-US" altLang="zh-CN" sz="3024" dirty="0">
                <a:latin typeface="+mn-ea"/>
              </a:rPr>
              <a:t>CAP Twelve Years Later: How the “Rules” Have Changed</a:t>
            </a:r>
          </a:p>
          <a:p>
            <a:pPr marL="539997" indent="-539997">
              <a:buFont typeface="Wingdings" panose="05000000000000000000" pitchFamily="2" charset="2"/>
              <a:buChar char="l"/>
            </a:pPr>
            <a:r>
              <a:rPr lang="en-US" altLang="zh-CN" sz="3024" dirty="0">
                <a:latin typeface="+mn-ea"/>
              </a:rPr>
              <a:t>BASE: An Acid Alternative</a:t>
            </a:r>
            <a:endParaRPr lang="en-US" altLang="zh-CN" sz="3024" dirty="0">
              <a:latin typeface="+mn-ea"/>
              <a:hlinkClick r:id="rId3"/>
            </a:endParaRPr>
          </a:p>
          <a:p>
            <a:pPr marL="539997" indent="-539997">
              <a:buFont typeface="Wingdings" panose="05000000000000000000" pitchFamily="2" charset="2"/>
              <a:buChar char="l"/>
            </a:pPr>
            <a:r>
              <a:rPr lang="en-US" altLang="zh-CN" sz="3024" dirty="0">
                <a:latin typeface="+mn-ea"/>
                <a:hlinkClick r:id="rId3"/>
              </a:rPr>
              <a:t>Part-time Parliament </a:t>
            </a:r>
            <a:r>
              <a:rPr lang="zh-CN" altLang="en-US" sz="3024" dirty="0">
                <a:latin typeface="+mn-ea"/>
                <a:hlinkClick r:id="rId3"/>
              </a:rPr>
              <a:t>论文</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4"/>
              </a:rPr>
              <a:t>Paxos</a:t>
            </a:r>
            <a:r>
              <a:rPr lang="en-US" altLang="zh-CN" sz="3024" dirty="0">
                <a:latin typeface="+mn-ea"/>
                <a:hlinkClick r:id="rId4"/>
              </a:rPr>
              <a:t> Made Simple </a:t>
            </a:r>
            <a:r>
              <a:rPr lang="zh-CN" altLang="en-US" sz="3024" dirty="0">
                <a:latin typeface="+mn-ea"/>
                <a:hlinkClick r:id="rId4"/>
              </a:rPr>
              <a:t>论文</a:t>
            </a:r>
            <a:endParaRPr lang="zh-CN" altLang="en-US" sz="3024" dirty="0">
              <a:latin typeface="+mn-ea"/>
            </a:endParaRPr>
          </a:p>
          <a:p>
            <a:pPr marL="539997" indent="-539997">
              <a:buFont typeface="Wingdings" panose="05000000000000000000" pitchFamily="2" charset="2"/>
              <a:buChar char="l"/>
            </a:pPr>
            <a:r>
              <a:rPr lang="en-US" altLang="zh-CN" sz="3024" dirty="0" err="1">
                <a:latin typeface="+mn-ea"/>
                <a:hlinkClick r:id="rId5"/>
              </a:rPr>
              <a:t>Paxos</a:t>
            </a:r>
            <a:r>
              <a:rPr lang="en-US" altLang="zh-CN" sz="3024" dirty="0">
                <a:latin typeface="+mn-ea"/>
                <a:hlinkClick r:id="rId5"/>
              </a:rPr>
              <a:t> </a:t>
            </a:r>
            <a:r>
              <a:rPr lang="zh-CN" altLang="en-US" sz="3024" dirty="0">
                <a:latin typeface="+mn-ea"/>
                <a:hlinkClick r:id="rId5"/>
              </a:rPr>
              <a:t>算法详解</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6"/>
              </a:rPr>
              <a:t>Raft </a:t>
            </a:r>
            <a:r>
              <a:rPr lang="zh-CN" altLang="en-US" sz="3024" dirty="0">
                <a:latin typeface="+mn-ea"/>
                <a:hlinkClick r:id="rId6"/>
              </a:rPr>
              <a:t>作者讲解 </a:t>
            </a:r>
            <a:r>
              <a:rPr lang="en-US" altLang="zh-CN" sz="3024" dirty="0" err="1">
                <a:latin typeface="+mn-ea"/>
                <a:hlinkClick r:id="rId6"/>
              </a:rPr>
              <a:t>Paxos</a:t>
            </a:r>
            <a:r>
              <a:rPr lang="en-US" altLang="zh-CN" sz="3024" dirty="0">
                <a:latin typeface="+mn-ea"/>
                <a:hlinkClick r:id="rId6"/>
              </a:rPr>
              <a:t> </a:t>
            </a:r>
            <a:r>
              <a:rPr lang="zh-CN" altLang="en-US" sz="3024" dirty="0">
                <a:latin typeface="+mn-ea"/>
                <a:hlinkClick r:id="rId6"/>
              </a:rPr>
              <a:t>视频</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7"/>
              </a:rPr>
              <a:t>Paxos</a:t>
            </a:r>
            <a:r>
              <a:rPr lang="en-US" altLang="zh-CN" sz="3024" dirty="0">
                <a:latin typeface="+mn-ea"/>
                <a:hlinkClick r:id="rId7"/>
              </a:rPr>
              <a:t> </a:t>
            </a:r>
            <a:r>
              <a:rPr lang="zh-CN" altLang="en-US" sz="3024" dirty="0">
                <a:latin typeface="+mn-ea"/>
                <a:hlinkClick r:id="rId7"/>
              </a:rPr>
              <a:t>算法讲解视频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8"/>
              </a:rPr>
              <a:t>Raft </a:t>
            </a:r>
            <a:r>
              <a:rPr lang="zh-CN" altLang="en-US" sz="3024" dirty="0">
                <a:latin typeface="+mn-ea"/>
                <a:hlinkClick r:id="rId8"/>
              </a:rPr>
              <a:t>一致性算法论文原文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9"/>
              </a:rPr>
              <a:t>Raft </a:t>
            </a:r>
            <a:r>
              <a:rPr lang="zh-CN" altLang="en-US" sz="3024" dirty="0">
                <a:latin typeface="+mn-ea"/>
                <a:hlinkClick r:id="rId9"/>
              </a:rPr>
              <a:t>一致性算法论文译文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0"/>
              </a:rPr>
              <a:t>Raft </a:t>
            </a:r>
            <a:r>
              <a:rPr lang="zh-CN" altLang="en-US" sz="3024" dirty="0">
                <a:latin typeface="+mn-ea"/>
                <a:hlinkClick r:id="rId10"/>
              </a:rPr>
              <a:t>作者讲解视频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1"/>
              </a:rPr>
              <a:t>Raft </a:t>
            </a:r>
            <a:r>
              <a:rPr lang="zh-CN" altLang="en-US" sz="3024" dirty="0">
                <a:latin typeface="+mn-ea"/>
                <a:hlinkClick r:id="rId11"/>
              </a:rPr>
              <a:t>作者讲解视频对应的 </a:t>
            </a:r>
            <a:r>
              <a:rPr lang="en-US" altLang="zh-CN" sz="3024" dirty="0">
                <a:latin typeface="+mn-ea"/>
                <a:hlinkClick r:id="rId11"/>
              </a:rPr>
              <a:t>PPT</a:t>
            </a:r>
            <a:endParaRPr lang="en-US" altLang="zh-CN" sz="3024" dirty="0">
              <a:latin typeface="+mn-ea"/>
            </a:endParaRPr>
          </a:p>
          <a:p>
            <a:pPr marL="539997" indent="-539997">
              <a:buFont typeface="Wingdings" panose="05000000000000000000" pitchFamily="2" charset="2"/>
              <a:buChar char="l"/>
            </a:pPr>
            <a:r>
              <a:rPr lang="en-US" altLang="zh-CN" sz="3024" u="sng" dirty="0">
                <a:latin typeface="+mn-ea"/>
                <a:hlinkClick r:id="rId12"/>
              </a:rPr>
              <a:t>Raft </a:t>
            </a:r>
            <a:r>
              <a:rPr lang="zh-CN" altLang="en-US" sz="3024" u="sng" dirty="0">
                <a:latin typeface="+mn-ea"/>
                <a:hlinkClick r:id="rId12"/>
              </a:rPr>
              <a:t>算法详解</a:t>
            </a:r>
            <a:endParaRPr lang="en-US" altLang="zh-CN" sz="3024" u="sng" dirty="0">
              <a:latin typeface="+mn-ea"/>
            </a:endParaRPr>
          </a:p>
          <a:p>
            <a:pPr marL="539997" indent="-539997">
              <a:buFont typeface="Wingdings" panose="05000000000000000000" pitchFamily="2" charset="2"/>
              <a:buChar char="l"/>
            </a:pPr>
            <a:r>
              <a:rPr lang="en-US" altLang="zh-CN" sz="3024" dirty="0">
                <a:latin typeface="+mn-ea"/>
                <a:hlinkClick r:id="rId13"/>
              </a:rPr>
              <a:t>Raft: Understandable Distributed Consensus </a:t>
            </a:r>
            <a:r>
              <a:rPr lang="en-US" altLang="zh-CN" sz="3024" dirty="0">
                <a:latin typeface="+mn-ea"/>
              </a:rPr>
              <a:t>- </a:t>
            </a:r>
            <a:r>
              <a:rPr lang="zh-CN" altLang="en-US" sz="3024"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11862919" y="1940418"/>
            <a:ext cx="8649019" cy="6258252"/>
          </a:xfrm>
          <a:prstGeom prst="rect">
            <a:avLst/>
          </a:prstGeom>
        </p:spPr>
        <p:txBody>
          <a:bodyPr wrap="square">
            <a:spAutoFit/>
          </a:bodyPr>
          <a:lstStyle/>
          <a:p>
            <a:r>
              <a:rPr lang="zh-CN" altLang="en-US" sz="6425" b="1" dirty="0">
                <a:solidFill>
                  <a:srgbClr val="D67A71"/>
                </a:solidFill>
                <a:latin typeface="+mn-ea"/>
              </a:rPr>
              <a:t>分布式应用</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hlinkClick r:id="rId15"/>
              </a:rPr>
              <a:t>The Google File System</a:t>
            </a:r>
          </a:p>
          <a:p>
            <a:pPr marL="539997" indent="-539997">
              <a:buFont typeface="Wingdings" panose="05000000000000000000" pitchFamily="2" charset="2"/>
              <a:buChar char="l"/>
            </a:pPr>
            <a:r>
              <a:rPr lang="en-US" altLang="zh-CN" sz="3024" dirty="0" err="1">
                <a:hlinkClick r:id="rId15"/>
              </a:rPr>
              <a:t>BigTable</a:t>
            </a:r>
            <a:r>
              <a:rPr lang="en-US" altLang="zh-CN" sz="3024" dirty="0">
                <a:hlinkClick r:id="rId15"/>
              </a:rPr>
              <a:t>: A Distributed Storage System for Structured Data</a:t>
            </a:r>
          </a:p>
          <a:p>
            <a:pPr marL="539997" indent="-539997">
              <a:buFont typeface="Wingdings" panose="05000000000000000000" pitchFamily="2" charset="2"/>
              <a:buChar char="l"/>
            </a:pPr>
            <a:r>
              <a:rPr lang="zh-CN" altLang="en-US" sz="3024" dirty="0">
                <a:hlinkClick r:id="rId15"/>
              </a:rPr>
              <a:t>什么是负载均衡</a:t>
            </a:r>
            <a:endParaRPr lang="en-US" altLang="zh-CN" sz="3024" dirty="0"/>
          </a:p>
          <a:p>
            <a:pPr marL="539997" indent="-539997">
              <a:buFont typeface="Wingdings" panose="05000000000000000000" pitchFamily="2" charset="2"/>
              <a:buChar char="l"/>
            </a:pPr>
            <a:r>
              <a:rPr lang="en-US" altLang="zh-CN" sz="3024" dirty="0">
                <a:solidFill>
                  <a:srgbClr val="3EAF7C"/>
                </a:solidFill>
                <a:latin typeface="-apple-system"/>
                <a:hlinkClick r:id="rId14"/>
              </a:rPr>
              <a:t>Comparing Load Balancing Algorithms</a:t>
            </a:r>
            <a:endParaRPr lang="en-US" altLang="zh-CN" sz="3024" dirty="0"/>
          </a:p>
          <a:p>
            <a:pPr marL="539997" indent="-539997">
              <a:buFont typeface="Wingdings" panose="05000000000000000000" pitchFamily="2" charset="2"/>
              <a:buChar char="l"/>
            </a:pPr>
            <a:r>
              <a:rPr lang="en-US" altLang="zh-CN" sz="3024" dirty="0">
                <a:hlinkClick r:id="rId16"/>
              </a:rPr>
              <a:t>Dubbo </a:t>
            </a:r>
            <a:r>
              <a:rPr lang="zh-CN" altLang="en-US" sz="3024" dirty="0">
                <a:hlinkClick r:id="rId16"/>
              </a:rPr>
              <a:t>官方负载均衡算法说明</a:t>
            </a:r>
            <a:endParaRPr lang="en-US" altLang="zh-CN" sz="3024" dirty="0"/>
          </a:p>
          <a:p>
            <a:pPr marL="539997" indent="-539997">
              <a:buFont typeface="Wingdings" panose="05000000000000000000" pitchFamily="2" charset="2"/>
              <a:buChar char="l"/>
            </a:pPr>
            <a:r>
              <a:rPr lang="zh-CN" altLang="en-US" sz="3024" dirty="0">
                <a:hlinkClick r:id="rId17"/>
              </a:rPr>
              <a:t>谈谈限流算法的几种实现</a:t>
            </a:r>
            <a:endParaRPr lang="en-US" altLang="zh-CN" sz="3024" dirty="0"/>
          </a:p>
          <a:p>
            <a:pPr marL="539997" indent="-539997">
              <a:buFont typeface="Wingdings" panose="05000000000000000000" pitchFamily="2" charset="2"/>
              <a:buChar char="l"/>
            </a:pPr>
            <a:r>
              <a:rPr lang="zh-CN" altLang="en-US" sz="3024" dirty="0">
                <a:hlinkClick r:id="rId18"/>
              </a:rPr>
              <a:t>聊聊分布式事务，再说说解决方案</a:t>
            </a:r>
            <a:endParaRPr lang="en-US" altLang="zh-CN" sz="3024" dirty="0"/>
          </a:p>
          <a:p>
            <a:pPr marL="539997" indent="-539997">
              <a:buFont typeface="Wingdings" panose="05000000000000000000" pitchFamily="2" charset="2"/>
              <a:buChar char="l"/>
            </a:pPr>
            <a:r>
              <a:rPr lang="zh-CN" altLang="en-US" sz="3024" dirty="0">
                <a:hlinkClick r:id="rId19"/>
              </a:rPr>
              <a:t>理解分布式事务</a:t>
            </a:r>
            <a:endParaRPr lang="zh-CN" altLang="en-US" sz="3024" dirty="0"/>
          </a:p>
          <a:p>
            <a:endParaRPr lang="zh-CN" altLang="en-US" sz="6425" dirty="0"/>
          </a:p>
        </p:txBody>
      </p:sp>
      <p:sp>
        <p:nvSpPr>
          <p:cNvPr id="8" name="矩形 7">
            <a:extLst>
              <a:ext uri="{FF2B5EF4-FFF2-40B4-BE49-F238E27FC236}">
                <a16:creationId xmlns:a16="http://schemas.microsoft.com/office/drawing/2014/main" id="{DA523E9D-3306-490C-9491-92FBDB62FFD2}"/>
              </a:ext>
            </a:extLst>
          </p:cNvPr>
          <p:cNvSpPr/>
          <p:nvPr/>
        </p:nvSpPr>
        <p:spPr>
          <a:xfrm>
            <a:off x="11862922" y="7347760"/>
            <a:ext cx="8488221" cy="4338752"/>
          </a:xfrm>
          <a:prstGeom prst="rect">
            <a:avLst/>
          </a:prstGeom>
        </p:spPr>
        <p:txBody>
          <a:bodyPr wrap="none">
            <a:spAutoFit/>
          </a:bodyPr>
          <a:lstStyle/>
          <a:p>
            <a:r>
              <a:rPr lang="zh-CN" altLang="en-US" sz="6425" b="1" dirty="0">
                <a:solidFill>
                  <a:srgbClr val="D67A71"/>
                </a:solidFill>
                <a:latin typeface="+mn-ea"/>
              </a:rPr>
              <a:t>分布式架构</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latin typeface="+mn-ea"/>
                <a:hlinkClick r:id="rId20"/>
              </a:rPr>
              <a:t>《</a:t>
            </a:r>
            <a:r>
              <a:rPr lang="zh-CN" altLang="en-US" sz="3024" dirty="0">
                <a:latin typeface="+mn-ea"/>
                <a:hlinkClick r:id="rId20"/>
              </a:rPr>
              <a:t>大型网站技术架构：核心原理与案例分析</a:t>
            </a:r>
            <a:r>
              <a:rPr lang="en-US" altLang="zh-CN" sz="3024" dirty="0">
                <a:latin typeface="+mn-ea"/>
                <a:hlinkClick r:id="rId20"/>
              </a:rPr>
              <a:t>》</a:t>
            </a:r>
            <a:endParaRPr lang="zh-CN" altLang="en-US" sz="3024" dirty="0">
              <a:latin typeface="+mn-ea"/>
            </a:endParaRPr>
          </a:p>
          <a:p>
            <a:pPr marL="539997" indent="-539997">
              <a:buFont typeface="Wingdings" panose="05000000000000000000" pitchFamily="2" charset="2"/>
              <a:buChar char="l"/>
            </a:pPr>
            <a:r>
              <a:rPr lang="en-US" altLang="zh-CN" sz="3024" dirty="0">
                <a:latin typeface="+mn-ea"/>
                <a:hlinkClick r:id="rId21"/>
              </a:rPr>
              <a:t>《</a:t>
            </a:r>
            <a:r>
              <a:rPr lang="zh-CN" altLang="en-US" sz="3024" dirty="0">
                <a:latin typeface="+mn-ea"/>
                <a:hlinkClick r:id="rId21"/>
              </a:rPr>
              <a:t>大型网站系统与 </a:t>
            </a:r>
            <a:r>
              <a:rPr lang="en-US" altLang="zh-CN" sz="3024" dirty="0">
                <a:latin typeface="+mn-ea"/>
                <a:hlinkClick r:id="rId21"/>
              </a:rPr>
              <a:t>Java </a:t>
            </a:r>
            <a:r>
              <a:rPr lang="zh-CN" altLang="en-US" sz="3024" dirty="0">
                <a:latin typeface="+mn-ea"/>
                <a:hlinkClick r:id="rId21"/>
              </a:rPr>
              <a:t>中间件实践</a:t>
            </a:r>
            <a:r>
              <a:rPr lang="en-US" altLang="zh-CN" sz="3024" dirty="0">
                <a:latin typeface="+mn-ea"/>
                <a:hlinkClick r:id="rId21"/>
              </a:rPr>
              <a:t>》</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2"/>
              </a:rPr>
              <a:t>system-design-primer</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3"/>
              </a:rPr>
              <a:t>从 </a:t>
            </a:r>
            <a:r>
              <a:rPr lang="en-US" altLang="zh-CN" sz="3024" dirty="0">
                <a:latin typeface="+mn-ea"/>
                <a:hlinkClick r:id="rId23"/>
              </a:rPr>
              <a:t>0 </a:t>
            </a:r>
            <a:r>
              <a:rPr lang="zh-CN" altLang="en-US" sz="3024" dirty="0">
                <a:latin typeface="+mn-ea"/>
                <a:hlinkClick r:id="rId23"/>
              </a:rPr>
              <a:t>开始学架构</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4"/>
              </a:rPr>
              <a:t>从 </a:t>
            </a:r>
            <a:r>
              <a:rPr lang="en-US" altLang="zh-CN" sz="3024" dirty="0">
                <a:latin typeface="+mn-ea"/>
                <a:hlinkClick r:id="rId24"/>
              </a:rPr>
              <a:t>0 </a:t>
            </a:r>
            <a:r>
              <a:rPr lang="zh-CN" altLang="en-US" sz="3024" dirty="0">
                <a:latin typeface="+mn-ea"/>
                <a:hlinkClick r:id="rId24"/>
              </a:rPr>
              <a:t>开始学微服务</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5"/>
              </a:rPr>
              <a:t>RPC </a:t>
            </a:r>
            <a:r>
              <a:rPr lang="zh-CN" altLang="en-US" sz="3024" dirty="0">
                <a:latin typeface="+mn-ea"/>
                <a:hlinkClick r:id="rId25"/>
              </a:rPr>
              <a:t>实战与核心原理</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6"/>
              </a:rPr>
              <a:t>微服务架构核心 </a:t>
            </a:r>
            <a:r>
              <a:rPr lang="en-US" altLang="zh-CN" sz="3024" dirty="0">
                <a:latin typeface="+mn-ea"/>
                <a:hlinkClick r:id="rId26"/>
              </a:rPr>
              <a:t>20 </a:t>
            </a:r>
            <a:r>
              <a:rPr lang="zh-CN" altLang="en-US" sz="3024" dirty="0">
                <a:latin typeface="+mn-ea"/>
                <a:hlinkClick r:id="rId26"/>
              </a:rPr>
              <a:t>讲</a:t>
            </a:r>
            <a:endParaRPr lang="en-US" altLang="zh-CN" sz="3024"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7130369"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72563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74048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289433" y="413645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537106" y="475276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369111" y="501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397447" y="344346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793436" y="392945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531106" y="56227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771100" y="504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639103" y="541274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289432" y="4136458"/>
            <a:ext cx="136059" cy="136059"/>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843097" y="5921659"/>
            <a:ext cx="136059" cy="136059"/>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567105" y="3426796"/>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532444" y="3554190"/>
            <a:ext cx="272119" cy="27211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1003430" y="5015422"/>
            <a:ext cx="238104" cy="238104"/>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436609" y="602772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330113" y="4739261"/>
            <a:ext cx="81636" cy="81636"/>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540105" y="56692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9041368" y="4365831"/>
            <a:ext cx="136059" cy="13605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9022800" y="3330381"/>
            <a:ext cx="95242" cy="95242"/>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9207079" y="4531820"/>
            <a:ext cx="204089" cy="204089"/>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1446835" y="3919468"/>
            <a:ext cx="340148" cy="340148"/>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18872068" y="4091016"/>
            <a:ext cx="272119" cy="27211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9171815" y="5695545"/>
            <a:ext cx="204089" cy="20408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9013126" y="7793774"/>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21446369" y="8569590"/>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5366531" y="2393083"/>
            <a:ext cx="306134" cy="306134"/>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5412835" y="2026285"/>
            <a:ext cx="340148" cy="340148"/>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4950356" y="1758423"/>
            <a:ext cx="272119" cy="272119"/>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1204621" y="7190462"/>
            <a:ext cx="238104" cy="238104"/>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8872838" y="5956800"/>
            <a:ext cx="408178" cy="408178"/>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2009234" y="1216187"/>
            <a:ext cx="272119" cy="272119"/>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4282418" y="948570"/>
            <a:ext cx="204089" cy="204089"/>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6498194" y="8095580"/>
            <a:ext cx="204089" cy="204089"/>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9331191" y="3863167"/>
            <a:ext cx="81636" cy="81636"/>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4176745" y="5666769"/>
            <a:ext cx="1379963" cy="137996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417784" y="9168104"/>
            <a:ext cx="3791899" cy="3791899"/>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17165544" y="423764"/>
            <a:ext cx="1775953" cy="177595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9214430" y="8000706"/>
            <a:ext cx="1775953" cy="1775953"/>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2243011" y="3858464"/>
            <a:ext cx="2092744" cy="2092744"/>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6589506" y="4984305"/>
            <a:ext cx="9860392" cy="2011641"/>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12472"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7429391" y="9772438"/>
            <a:ext cx="7784502" cy="673902"/>
          </a:xfrm>
          <a:prstGeom prst="rect">
            <a:avLst/>
          </a:prstGeom>
        </p:spPr>
        <p:txBody>
          <a:bodyPr wrap="none">
            <a:spAutoFit/>
          </a:bodyPr>
          <a:lstStyle/>
          <a:p>
            <a:pPr algn="ctr"/>
            <a:r>
              <a:rPr lang="zh-CN" altLang="en-US" sz="3779" dirty="0">
                <a:cs typeface="+mn-ea"/>
                <a:sym typeface="+mn-lt"/>
              </a:rPr>
              <a:t>汇报人：张鹏</a:t>
            </a:r>
            <a:r>
              <a:rPr lang="en-US" altLang="zh-CN" sz="3779" dirty="0">
                <a:cs typeface="+mn-ea"/>
                <a:sym typeface="+mn-lt"/>
              </a:rPr>
              <a:t>      </a:t>
            </a:r>
            <a:r>
              <a:rPr lang="zh-CN" altLang="en-US" sz="3779" dirty="0">
                <a:cs typeface="+mn-ea"/>
                <a:sym typeface="+mn-lt"/>
              </a:rPr>
              <a:t>时间：</a:t>
            </a:r>
            <a:r>
              <a:rPr lang="en-US" altLang="zh-CN" sz="3779" dirty="0">
                <a:cs typeface="+mn-ea"/>
                <a:sym typeface="+mn-lt"/>
              </a:rPr>
              <a:t>2021</a:t>
            </a:r>
            <a:r>
              <a:rPr lang="zh-CN" altLang="en-US" sz="3779" dirty="0">
                <a:cs typeface="+mn-ea"/>
                <a:sym typeface="+mn-lt"/>
              </a:rPr>
              <a:t>年</a:t>
            </a:r>
            <a:r>
              <a:rPr lang="en-US" altLang="zh-CN" sz="3779" dirty="0">
                <a:cs typeface="+mn-ea"/>
                <a:sym typeface="+mn-lt"/>
              </a:rPr>
              <a:t>6</a:t>
            </a:r>
            <a:r>
              <a:rPr lang="zh-CN" altLang="en-US" sz="3779"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9453</TotalTime>
  <Words>14034</Words>
  <Application>Microsoft Office PowerPoint</Application>
  <PresentationFormat>自定义</PresentationFormat>
  <Paragraphs>1116</Paragraphs>
  <Slides>93</Slides>
  <Notes>93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93</vt:i4>
      </vt:variant>
    </vt:vector>
  </HeadingPairs>
  <TitlesOfParts>
    <vt:vector size="107" baseType="lpstr">
      <vt:lpstr>-apple-system</vt:lpstr>
      <vt:lpstr>MicrosoftYaHei</vt:lpstr>
      <vt:lpstr>等线</vt:lpstr>
      <vt:lpstr>等线 Light</vt:lpstr>
      <vt:lpstr>华文彩云</vt:lpstr>
      <vt:lpstr>微软雅黑</vt:lpstr>
      <vt:lpstr>Agency FB</vt:lpstr>
      <vt:lpstr>Arial</vt:lpstr>
      <vt:lpstr>Calibri</vt:lpstr>
      <vt:lpstr>Calibri Light</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662</cp:revision>
  <dcterms:created xsi:type="dcterms:W3CDTF">2018-03-15T15:36:21Z</dcterms:created>
  <dcterms:modified xsi:type="dcterms:W3CDTF">2021-10-28T00:19:14Z</dcterms:modified>
  <cp:contentStatus>https:/shop410307923.taobao.com;</cp:contentStatus>
</cp:coreProperties>
</file>